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816" r:id="rId10"/>
    <p:sldMasterId id="2147483828" r:id="rId11"/>
    <p:sldMasterId id="2147483840" r:id="rId12"/>
    <p:sldMasterId id="2147483852" r:id="rId13"/>
  </p:sldMasterIdLst>
  <p:notesMasterIdLst>
    <p:notesMasterId r:id="rId40"/>
  </p:notesMasterIdLst>
  <p:sldIdLst>
    <p:sldId id="323" r:id="rId14"/>
    <p:sldId id="321" r:id="rId15"/>
    <p:sldId id="258" r:id="rId16"/>
    <p:sldId id="263" r:id="rId17"/>
    <p:sldId id="269" r:id="rId18"/>
    <p:sldId id="264" r:id="rId19"/>
    <p:sldId id="265" r:id="rId20"/>
    <p:sldId id="268" r:id="rId21"/>
    <p:sldId id="270" r:id="rId22"/>
    <p:sldId id="271" r:id="rId23"/>
    <p:sldId id="318" r:id="rId24"/>
    <p:sldId id="273" r:id="rId25"/>
    <p:sldId id="277" r:id="rId26"/>
    <p:sldId id="312" r:id="rId27"/>
    <p:sldId id="282" r:id="rId28"/>
    <p:sldId id="285" r:id="rId29"/>
    <p:sldId id="287" r:id="rId30"/>
    <p:sldId id="295" r:id="rId31"/>
    <p:sldId id="296" r:id="rId32"/>
    <p:sldId id="297" r:id="rId33"/>
    <p:sldId id="299" r:id="rId34"/>
    <p:sldId id="302" r:id="rId35"/>
    <p:sldId id="303" r:id="rId36"/>
    <p:sldId id="314" r:id="rId37"/>
    <p:sldId id="307" r:id="rId38"/>
    <p:sldId id="31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4758D-0D60-4A27-92AF-AF5D3491F9F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MY"/>
        </a:p>
      </dgm:t>
    </dgm:pt>
    <dgm:pt modelId="{607C910B-4180-466D-86D9-231530B7D802}">
      <dgm:prSet phldrT="[Text]" custT="1"/>
      <dgm:spPr/>
      <dgm:t>
        <a:bodyPr/>
        <a:lstStyle/>
        <a:p>
          <a:r>
            <a:rPr lang="en-US" sz="1800" b="1" dirty="0" smtClean="0">
              <a:solidFill>
                <a:schemeClr val="bg1"/>
              </a:solidFill>
              <a:latin typeface="Kidprint" pitchFamily="66" charset="0"/>
            </a:rPr>
            <a:t>WHAT IS FAMILY STRESS</a:t>
          </a:r>
          <a:endParaRPr lang="en-MY" sz="1800" b="1" dirty="0">
            <a:solidFill>
              <a:schemeClr val="bg1"/>
            </a:solidFill>
          </a:endParaRPr>
        </a:p>
      </dgm:t>
    </dgm:pt>
    <dgm:pt modelId="{4DD7318D-FA72-44BD-BE04-2970B209C89A}" type="parTrans" cxnId="{E3FC0305-72D8-4A92-BBBA-3BF80FF20017}">
      <dgm:prSet/>
      <dgm:spPr/>
      <dgm:t>
        <a:bodyPr/>
        <a:lstStyle/>
        <a:p>
          <a:endParaRPr lang="en-MY"/>
        </a:p>
      </dgm:t>
    </dgm:pt>
    <dgm:pt modelId="{B779587E-E9B9-42E0-9E50-0EC43497CDEE}" type="sibTrans" cxnId="{E3FC0305-72D8-4A92-BBBA-3BF80FF20017}">
      <dgm:prSet/>
      <dgm:spPr/>
      <dgm:t>
        <a:bodyPr/>
        <a:lstStyle/>
        <a:p>
          <a:endParaRPr lang="en-MY"/>
        </a:p>
      </dgm:t>
    </dgm:pt>
    <dgm:pt modelId="{2EFF0FAB-7137-467F-9F25-E4C48F4443A4}">
      <dgm:prSet phldrT="[Text]" custT="1"/>
      <dgm:spPr/>
      <dgm:t>
        <a:bodyPr/>
        <a:lstStyle/>
        <a:p>
          <a:r>
            <a:rPr lang="en-US" sz="1600" dirty="0" smtClean="0">
              <a:solidFill>
                <a:schemeClr val="tx1"/>
              </a:solidFill>
              <a:latin typeface="Arial" pitchFamily="34" charset="0"/>
              <a:cs typeface="Arial" pitchFamily="34" charset="0"/>
            </a:rPr>
            <a:t>Family stress as an upset in the steady state of the family </a:t>
          </a:r>
          <a:r>
            <a:rPr lang="en-US" sz="1600" b="1" dirty="0" smtClean="0">
              <a:solidFill>
                <a:srgbClr val="FF0000"/>
              </a:solidFill>
              <a:latin typeface="Arial" pitchFamily="34" charset="0"/>
              <a:cs typeface="Arial" pitchFamily="34" charset="0"/>
            </a:rPr>
            <a:t>(Pauline Boss, 1987</a:t>
          </a:r>
          <a:r>
            <a:rPr lang="en-US" sz="1600" b="1" dirty="0" smtClean="0">
              <a:solidFill>
                <a:srgbClr val="FF0000"/>
              </a:solidFill>
              <a:latin typeface="Bradley Hand ITC" pitchFamily="66" charset="0"/>
            </a:rPr>
            <a:t>)</a:t>
          </a:r>
          <a:endParaRPr lang="en-MY" sz="1600" b="1" dirty="0">
            <a:solidFill>
              <a:srgbClr val="FF0000"/>
            </a:solidFill>
          </a:endParaRPr>
        </a:p>
      </dgm:t>
    </dgm:pt>
    <dgm:pt modelId="{F4B5B833-1D07-46E7-869B-ACA88D0CA44A}" type="parTrans" cxnId="{C5F07E34-9AA6-4AE2-A483-207EBDE203CF}">
      <dgm:prSet/>
      <dgm:spPr/>
      <dgm:t>
        <a:bodyPr/>
        <a:lstStyle/>
        <a:p>
          <a:endParaRPr lang="en-MY"/>
        </a:p>
      </dgm:t>
    </dgm:pt>
    <dgm:pt modelId="{72F4BA40-B3E9-4C44-8C61-34DE29012665}" type="sibTrans" cxnId="{C5F07E34-9AA6-4AE2-A483-207EBDE203CF}">
      <dgm:prSet/>
      <dgm:spPr/>
      <dgm:t>
        <a:bodyPr/>
        <a:lstStyle/>
        <a:p>
          <a:endParaRPr lang="en-MY"/>
        </a:p>
      </dgm:t>
    </dgm:pt>
    <dgm:pt modelId="{A0A3106F-D226-4EB7-A6D0-95CD1642A91D}">
      <dgm:prSet phldrT="[Text]" custT="1"/>
      <dgm:spPr/>
      <dgm:t>
        <a:bodyPr/>
        <a:lstStyle/>
        <a:p>
          <a:r>
            <a:rPr lang="en-US" sz="1600" dirty="0" smtClean="0">
              <a:solidFill>
                <a:schemeClr val="tx1"/>
              </a:solidFill>
              <a:latin typeface="Arial" pitchFamily="34" charset="0"/>
              <a:cs typeface="Arial" pitchFamily="34" charset="0"/>
            </a:rPr>
            <a:t>The family’s reaction to an event or stressor </a:t>
          </a:r>
          <a:endParaRPr lang="en-MY" sz="1600" dirty="0">
            <a:solidFill>
              <a:schemeClr val="tx1"/>
            </a:solidFill>
          </a:endParaRPr>
        </a:p>
      </dgm:t>
    </dgm:pt>
    <dgm:pt modelId="{4D740F9F-4D37-4AF7-92C3-38FA3CCA6650}" type="parTrans" cxnId="{E422C61F-51D6-49D8-B22B-E1C963EE9A63}">
      <dgm:prSet/>
      <dgm:spPr/>
      <dgm:t>
        <a:bodyPr/>
        <a:lstStyle/>
        <a:p>
          <a:endParaRPr lang="en-MY"/>
        </a:p>
      </dgm:t>
    </dgm:pt>
    <dgm:pt modelId="{5BD32FC2-755C-488F-9657-E4428F7F4E3E}" type="sibTrans" cxnId="{E422C61F-51D6-49D8-B22B-E1C963EE9A63}">
      <dgm:prSet/>
      <dgm:spPr/>
      <dgm:t>
        <a:bodyPr/>
        <a:lstStyle/>
        <a:p>
          <a:endParaRPr lang="en-MY"/>
        </a:p>
      </dgm:t>
    </dgm:pt>
    <dgm:pt modelId="{A3A81314-6539-4428-9FF4-4CA84AB463F9}">
      <dgm:prSet phldrT="[Text]" custT="1"/>
      <dgm:spPr/>
      <dgm:t>
        <a:bodyPr/>
        <a:lstStyle/>
        <a:p>
          <a:r>
            <a:rPr lang="en-US" sz="1600" dirty="0" smtClean="0">
              <a:solidFill>
                <a:schemeClr val="tx1"/>
              </a:solidFill>
              <a:latin typeface="Arial" pitchFamily="34" charset="0"/>
              <a:cs typeface="Arial" pitchFamily="34" charset="0"/>
            </a:rPr>
            <a:t>Family stress is a state of tension brought about by the demand-capability imbalance in the family </a:t>
          </a:r>
          <a:r>
            <a:rPr lang="en-US" sz="1600" b="1" dirty="0" smtClean="0">
              <a:solidFill>
                <a:srgbClr val="FF0000"/>
              </a:solidFill>
              <a:latin typeface="Arial" pitchFamily="34" charset="0"/>
              <a:cs typeface="Arial" pitchFamily="34" charset="0"/>
            </a:rPr>
            <a:t>(</a:t>
          </a:r>
          <a:r>
            <a:rPr lang="en-US" sz="1600" b="1" dirty="0" err="1" smtClean="0">
              <a:solidFill>
                <a:srgbClr val="FF0000"/>
              </a:solidFill>
              <a:latin typeface="Arial" pitchFamily="34" charset="0"/>
              <a:cs typeface="Arial" pitchFamily="34" charset="0"/>
            </a:rPr>
            <a:t>McCubbin</a:t>
          </a:r>
          <a:r>
            <a:rPr lang="en-US" sz="1600" b="1" dirty="0" smtClean="0">
              <a:solidFill>
                <a:srgbClr val="FF0000"/>
              </a:solidFill>
              <a:latin typeface="Arial" pitchFamily="34" charset="0"/>
              <a:cs typeface="Arial" pitchFamily="34" charset="0"/>
            </a:rPr>
            <a:t> &amp; </a:t>
          </a:r>
          <a:r>
            <a:rPr lang="en-US" sz="1600" b="1" dirty="0" err="1" smtClean="0">
              <a:solidFill>
                <a:srgbClr val="FF0000"/>
              </a:solidFill>
              <a:latin typeface="Arial" pitchFamily="34" charset="0"/>
              <a:cs typeface="Arial" pitchFamily="34" charset="0"/>
            </a:rPr>
            <a:t>McCubbin</a:t>
          </a:r>
          <a:r>
            <a:rPr lang="en-US" sz="1600" b="1" dirty="0" smtClean="0">
              <a:solidFill>
                <a:srgbClr val="FF0000"/>
              </a:solidFill>
              <a:latin typeface="Arial" pitchFamily="34" charset="0"/>
              <a:cs typeface="Arial" pitchFamily="34" charset="0"/>
            </a:rPr>
            <a:t>, 1989)</a:t>
          </a:r>
          <a:endParaRPr lang="en-MY" sz="1600" b="1" dirty="0">
            <a:solidFill>
              <a:srgbClr val="FF0000"/>
            </a:solidFill>
          </a:endParaRPr>
        </a:p>
      </dgm:t>
    </dgm:pt>
    <dgm:pt modelId="{584B82F4-9DCF-41A3-89C7-33A9B39E8B6B}" type="parTrans" cxnId="{2C630126-C69B-472B-B9B2-1C527E58949B}">
      <dgm:prSet/>
      <dgm:spPr/>
      <dgm:t>
        <a:bodyPr/>
        <a:lstStyle/>
        <a:p>
          <a:endParaRPr lang="en-MY"/>
        </a:p>
      </dgm:t>
    </dgm:pt>
    <dgm:pt modelId="{C5FA53C1-6BE9-4674-99DC-ADD5DAD73FEA}" type="sibTrans" cxnId="{2C630126-C69B-472B-B9B2-1C527E58949B}">
      <dgm:prSet/>
      <dgm:spPr/>
      <dgm:t>
        <a:bodyPr/>
        <a:lstStyle/>
        <a:p>
          <a:endParaRPr lang="en-MY"/>
        </a:p>
      </dgm:t>
    </dgm:pt>
    <dgm:pt modelId="{2E255F36-7FDA-4128-BC5E-F00AFF8B8EB7}" type="pres">
      <dgm:prSet presAssocID="{B954758D-0D60-4A27-92AF-AF5D3491F9F8}" presName="Name0" presStyleCnt="0">
        <dgm:presLayoutVars>
          <dgm:chMax val="1"/>
          <dgm:dir/>
          <dgm:animLvl val="ctr"/>
          <dgm:resizeHandles val="exact"/>
        </dgm:presLayoutVars>
      </dgm:prSet>
      <dgm:spPr/>
      <dgm:t>
        <a:bodyPr/>
        <a:lstStyle/>
        <a:p>
          <a:endParaRPr lang="en-MY"/>
        </a:p>
      </dgm:t>
    </dgm:pt>
    <dgm:pt modelId="{6DC30307-AF84-4F26-9D28-FB1AD4C4D0E4}" type="pres">
      <dgm:prSet presAssocID="{607C910B-4180-466D-86D9-231530B7D802}" presName="centerShape" presStyleLbl="node0" presStyleIdx="0" presStyleCnt="1" custScaleX="93366" custScaleY="56196" custLinFactNeighborX="-1637" custLinFactNeighborY="-11417"/>
      <dgm:spPr/>
      <dgm:t>
        <a:bodyPr/>
        <a:lstStyle/>
        <a:p>
          <a:endParaRPr lang="en-MY"/>
        </a:p>
      </dgm:t>
    </dgm:pt>
    <dgm:pt modelId="{3B77E58A-773C-4087-BEF9-06A93B5299B6}" type="pres">
      <dgm:prSet presAssocID="{F4B5B833-1D07-46E7-869B-ACA88D0CA44A}" presName="parTrans" presStyleLbl="sibTrans2D1" presStyleIdx="0" presStyleCnt="3"/>
      <dgm:spPr/>
      <dgm:t>
        <a:bodyPr/>
        <a:lstStyle/>
        <a:p>
          <a:endParaRPr lang="en-MY"/>
        </a:p>
      </dgm:t>
    </dgm:pt>
    <dgm:pt modelId="{3B700BED-643F-418E-8314-6052783BDB18}" type="pres">
      <dgm:prSet presAssocID="{F4B5B833-1D07-46E7-869B-ACA88D0CA44A}" presName="connectorText" presStyleLbl="sibTrans2D1" presStyleIdx="0" presStyleCnt="3"/>
      <dgm:spPr/>
      <dgm:t>
        <a:bodyPr/>
        <a:lstStyle/>
        <a:p>
          <a:endParaRPr lang="en-MY"/>
        </a:p>
      </dgm:t>
    </dgm:pt>
    <dgm:pt modelId="{7BC8A90D-2CA0-426B-844E-C2028A41D9EE}" type="pres">
      <dgm:prSet presAssocID="{2EFF0FAB-7137-467F-9F25-E4C48F4443A4}" presName="node" presStyleLbl="node1" presStyleIdx="0" presStyleCnt="3" custScaleX="145672" custScaleY="83062">
        <dgm:presLayoutVars>
          <dgm:bulletEnabled val="1"/>
        </dgm:presLayoutVars>
      </dgm:prSet>
      <dgm:spPr/>
      <dgm:t>
        <a:bodyPr/>
        <a:lstStyle/>
        <a:p>
          <a:endParaRPr lang="en-MY"/>
        </a:p>
      </dgm:t>
    </dgm:pt>
    <dgm:pt modelId="{1138EB7B-82E1-403A-B8D5-2C2EAEB0A012}" type="pres">
      <dgm:prSet presAssocID="{4D740F9F-4D37-4AF7-92C3-38FA3CCA6650}" presName="parTrans" presStyleLbl="sibTrans2D1" presStyleIdx="1" presStyleCnt="3"/>
      <dgm:spPr/>
      <dgm:t>
        <a:bodyPr/>
        <a:lstStyle/>
        <a:p>
          <a:endParaRPr lang="en-MY"/>
        </a:p>
      </dgm:t>
    </dgm:pt>
    <dgm:pt modelId="{66332B47-7BEF-4C8A-96AA-D54EA710B52C}" type="pres">
      <dgm:prSet presAssocID="{4D740F9F-4D37-4AF7-92C3-38FA3CCA6650}" presName="connectorText" presStyleLbl="sibTrans2D1" presStyleIdx="1" presStyleCnt="3"/>
      <dgm:spPr/>
      <dgm:t>
        <a:bodyPr/>
        <a:lstStyle/>
        <a:p>
          <a:endParaRPr lang="en-MY"/>
        </a:p>
      </dgm:t>
    </dgm:pt>
    <dgm:pt modelId="{A5E2D59D-B158-462F-9DE5-FCC2478ADD11}" type="pres">
      <dgm:prSet presAssocID="{A0A3106F-D226-4EB7-A6D0-95CD1642A91D}" presName="node" presStyleLbl="node1" presStyleIdx="1" presStyleCnt="3" custScaleX="127001" custScaleY="65826" custRadScaleRad="84156" custRadScaleInc="-12352">
        <dgm:presLayoutVars>
          <dgm:bulletEnabled val="1"/>
        </dgm:presLayoutVars>
      </dgm:prSet>
      <dgm:spPr/>
      <dgm:t>
        <a:bodyPr/>
        <a:lstStyle/>
        <a:p>
          <a:endParaRPr lang="en-MY"/>
        </a:p>
      </dgm:t>
    </dgm:pt>
    <dgm:pt modelId="{57075818-AF2B-426D-8ACF-BE6AC09AD425}" type="pres">
      <dgm:prSet presAssocID="{584B82F4-9DCF-41A3-89C7-33A9B39E8B6B}" presName="parTrans" presStyleLbl="sibTrans2D1" presStyleIdx="2" presStyleCnt="3"/>
      <dgm:spPr/>
      <dgm:t>
        <a:bodyPr/>
        <a:lstStyle/>
        <a:p>
          <a:endParaRPr lang="en-MY"/>
        </a:p>
      </dgm:t>
    </dgm:pt>
    <dgm:pt modelId="{E2012A4C-4314-4912-94A5-7315F1DBB5AB}" type="pres">
      <dgm:prSet presAssocID="{584B82F4-9DCF-41A3-89C7-33A9B39E8B6B}" presName="connectorText" presStyleLbl="sibTrans2D1" presStyleIdx="2" presStyleCnt="3"/>
      <dgm:spPr/>
      <dgm:t>
        <a:bodyPr/>
        <a:lstStyle/>
        <a:p>
          <a:endParaRPr lang="en-MY"/>
        </a:p>
      </dgm:t>
    </dgm:pt>
    <dgm:pt modelId="{A0CFCE93-A92B-4697-8D69-048D55012323}" type="pres">
      <dgm:prSet presAssocID="{A3A81314-6539-4428-9FF4-4CA84AB463F9}" presName="node" presStyleLbl="node1" presStyleIdx="2" presStyleCnt="3" custScaleX="159704" custScaleY="86210" custRadScaleRad="93202" custRadScaleInc="10856">
        <dgm:presLayoutVars>
          <dgm:bulletEnabled val="1"/>
        </dgm:presLayoutVars>
      </dgm:prSet>
      <dgm:spPr/>
      <dgm:t>
        <a:bodyPr/>
        <a:lstStyle/>
        <a:p>
          <a:endParaRPr lang="en-MY"/>
        </a:p>
      </dgm:t>
    </dgm:pt>
  </dgm:ptLst>
  <dgm:cxnLst>
    <dgm:cxn modelId="{BCDF09E4-9F6C-4BA9-A967-65355B285026}" type="presOf" srcId="{F4B5B833-1D07-46E7-869B-ACA88D0CA44A}" destId="{3B700BED-643F-418E-8314-6052783BDB18}" srcOrd="1" destOrd="0" presId="urn:microsoft.com/office/officeart/2005/8/layout/radial5"/>
    <dgm:cxn modelId="{E2B30553-D335-4980-95FC-9569D356DCD0}" type="presOf" srcId="{607C910B-4180-466D-86D9-231530B7D802}" destId="{6DC30307-AF84-4F26-9D28-FB1AD4C4D0E4}" srcOrd="0" destOrd="0" presId="urn:microsoft.com/office/officeart/2005/8/layout/radial5"/>
    <dgm:cxn modelId="{E3FC0305-72D8-4A92-BBBA-3BF80FF20017}" srcId="{B954758D-0D60-4A27-92AF-AF5D3491F9F8}" destId="{607C910B-4180-466D-86D9-231530B7D802}" srcOrd="0" destOrd="0" parTransId="{4DD7318D-FA72-44BD-BE04-2970B209C89A}" sibTransId="{B779587E-E9B9-42E0-9E50-0EC43497CDEE}"/>
    <dgm:cxn modelId="{696CCEB6-A016-4152-B93E-814AEB6D0AB9}" type="presOf" srcId="{584B82F4-9DCF-41A3-89C7-33A9B39E8B6B}" destId="{57075818-AF2B-426D-8ACF-BE6AC09AD425}" srcOrd="0" destOrd="0" presId="urn:microsoft.com/office/officeart/2005/8/layout/radial5"/>
    <dgm:cxn modelId="{E2C813E3-2AC8-4216-83E5-9ADBA62F5004}" type="presOf" srcId="{A0A3106F-D226-4EB7-A6D0-95CD1642A91D}" destId="{A5E2D59D-B158-462F-9DE5-FCC2478ADD11}" srcOrd="0" destOrd="0" presId="urn:microsoft.com/office/officeart/2005/8/layout/radial5"/>
    <dgm:cxn modelId="{B8DFF30A-AECD-42A8-83F2-5774DE32945D}" type="presOf" srcId="{4D740F9F-4D37-4AF7-92C3-38FA3CCA6650}" destId="{1138EB7B-82E1-403A-B8D5-2C2EAEB0A012}" srcOrd="0" destOrd="0" presId="urn:microsoft.com/office/officeart/2005/8/layout/radial5"/>
    <dgm:cxn modelId="{C5F07E34-9AA6-4AE2-A483-207EBDE203CF}" srcId="{607C910B-4180-466D-86D9-231530B7D802}" destId="{2EFF0FAB-7137-467F-9F25-E4C48F4443A4}" srcOrd="0" destOrd="0" parTransId="{F4B5B833-1D07-46E7-869B-ACA88D0CA44A}" sibTransId="{72F4BA40-B3E9-4C44-8C61-34DE29012665}"/>
    <dgm:cxn modelId="{982181A4-B785-49E1-B6F3-37CEAEBDEC97}" type="presOf" srcId="{4D740F9F-4D37-4AF7-92C3-38FA3CCA6650}" destId="{66332B47-7BEF-4C8A-96AA-D54EA710B52C}" srcOrd="1" destOrd="0" presId="urn:microsoft.com/office/officeart/2005/8/layout/radial5"/>
    <dgm:cxn modelId="{63D2AC3F-DEC1-48B0-BCE7-BEBDBF30A9D4}" type="presOf" srcId="{B954758D-0D60-4A27-92AF-AF5D3491F9F8}" destId="{2E255F36-7FDA-4128-BC5E-F00AFF8B8EB7}" srcOrd="0" destOrd="0" presId="urn:microsoft.com/office/officeart/2005/8/layout/radial5"/>
    <dgm:cxn modelId="{FFC6182C-9CA0-44E9-905C-A4B9EEF1C163}" type="presOf" srcId="{584B82F4-9DCF-41A3-89C7-33A9B39E8B6B}" destId="{E2012A4C-4314-4912-94A5-7315F1DBB5AB}" srcOrd="1" destOrd="0" presId="urn:microsoft.com/office/officeart/2005/8/layout/radial5"/>
    <dgm:cxn modelId="{B86B1E60-BD17-47E0-B042-588E64D0B46F}" type="presOf" srcId="{2EFF0FAB-7137-467F-9F25-E4C48F4443A4}" destId="{7BC8A90D-2CA0-426B-844E-C2028A41D9EE}" srcOrd="0" destOrd="0" presId="urn:microsoft.com/office/officeart/2005/8/layout/radial5"/>
    <dgm:cxn modelId="{60422275-63B2-4184-8AB5-469981B1B00E}" type="presOf" srcId="{A3A81314-6539-4428-9FF4-4CA84AB463F9}" destId="{A0CFCE93-A92B-4697-8D69-048D55012323}" srcOrd="0" destOrd="0" presId="urn:microsoft.com/office/officeart/2005/8/layout/radial5"/>
    <dgm:cxn modelId="{3CB4CB6E-F383-434B-B74D-402CF29A8FD6}" type="presOf" srcId="{F4B5B833-1D07-46E7-869B-ACA88D0CA44A}" destId="{3B77E58A-773C-4087-BEF9-06A93B5299B6}" srcOrd="0" destOrd="0" presId="urn:microsoft.com/office/officeart/2005/8/layout/radial5"/>
    <dgm:cxn modelId="{2C630126-C69B-472B-B9B2-1C527E58949B}" srcId="{607C910B-4180-466D-86D9-231530B7D802}" destId="{A3A81314-6539-4428-9FF4-4CA84AB463F9}" srcOrd="2" destOrd="0" parTransId="{584B82F4-9DCF-41A3-89C7-33A9B39E8B6B}" sibTransId="{C5FA53C1-6BE9-4674-99DC-ADD5DAD73FEA}"/>
    <dgm:cxn modelId="{E422C61F-51D6-49D8-B22B-E1C963EE9A63}" srcId="{607C910B-4180-466D-86D9-231530B7D802}" destId="{A0A3106F-D226-4EB7-A6D0-95CD1642A91D}" srcOrd="1" destOrd="0" parTransId="{4D740F9F-4D37-4AF7-92C3-38FA3CCA6650}" sibTransId="{5BD32FC2-755C-488F-9657-E4428F7F4E3E}"/>
    <dgm:cxn modelId="{91016532-168E-4225-8995-84C47D75F285}" type="presParOf" srcId="{2E255F36-7FDA-4128-BC5E-F00AFF8B8EB7}" destId="{6DC30307-AF84-4F26-9D28-FB1AD4C4D0E4}" srcOrd="0" destOrd="0" presId="urn:microsoft.com/office/officeart/2005/8/layout/radial5"/>
    <dgm:cxn modelId="{7BF40A97-E444-47C3-B33C-125E2B8E1987}" type="presParOf" srcId="{2E255F36-7FDA-4128-BC5E-F00AFF8B8EB7}" destId="{3B77E58A-773C-4087-BEF9-06A93B5299B6}" srcOrd="1" destOrd="0" presId="urn:microsoft.com/office/officeart/2005/8/layout/radial5"/>
    <dgm:cxn modelId="{41EA4EA2-D29E-429A-839D-32C9F5880F9B}" type="presParOf" srcId="{3B77E58A-773C-4087-BEF9-06A93B5299B6}" destId="{3B700BED-643F-418E-8314-6052783BDB18}" srcOrd="0" destOrd="0" presId="urn:microsoft.com/office/officeart/2005/8/layout/radial5"/>
    <dgm:cxn modelId="{25BFF79A-72A8-40FD-9570-FA11B8DC27DF}" type="presParOf" srcId="{2E255F36-7FDA-4128-BC5E-F00AFF8B8EB7}" destId="{7BC8A90D-2CA0-426B-844E-C2028A41D9EE}" srcOrd="2" destOrd="0" presId="urn:microsoft.com/office/officeart/2005/8/layout/radial5"/>
    <dgm:cxn modelId="{EA44105F-56D7-436B-80E9-9DF68438141C}" type="presParOf" srcId="{2E255F36-7FDA-4128-BC5E-F00AFF8B8EB7}" destId="{1138EB7B-82E1-403A-B8D5-2C2EAEB0A012}" srcOrd="3" destOrd="0" presId="urn:microsoft.com/office/officeart/2005/8/layout/radial5"/>
    <dgm:cxn modelId="{0F873301-3670-483B-8410-46B7590737E1}" type="presParOf" srcId="{1138EB7B-82E1-403A-B8D5-2C2EAEB0A012}" destId="{66332B47-7BEF-4C8A-96AA-D54EA710B52C}" srcOrd="0" destOrd="0" presId="urn:microsoft.com/office/officeart/2005/8/layout/radial5"/>
    <dgm:cxn modelId="{909AC426-ED15-4874-B5C0-C36F4309ED63}" type="presParOf" srcId="{2E255F36-7FDA-4128-BC5E-F00AFF8B8EB7}" destId="{A5E2D59D-B158-462F-9DE5-FCC2478ADD11}" srcOrd="4" destOrd="0" presId="urn:microsoft.com/office/officeart/2005/8/layout/radial5"/>
    <dgm:cxn modelId="{4A8FBE30-C16F-4447-95F9-00DB14262008}" type="presParOf" srcId="{2E255F36-7FDA-4128-BC5E-F00AFF8B8EB7}" destId="{57075818-AF2B-426D-8ACF-BE6AC09AD425}" srcOrd="5" destOrd="0" presId="urn:microsoft.com/office/officeart/2005/8/layout/radial5"/>
    <dgm:cxn modelId="{3F5C682F-D6A7-4569-8ADC-D00EC1AF3C6B}" type="presParOf" srcId="{57075818-AF2B-426D-8ACF-BE6AC09AD425}" destId="{E2012A4C-4314-4912-94A5-7315F1DBB5AB}" srcOrd="0" destOrd="0" presId="urn:microsoft.com/office/officeart/2005/8/layout/radial5"/>
    <dgm:cxn modelId="{41B899AD-0D76-4E48-8025-022C045A5311}" type="presParOf" srcId="{2E255F36-7FDA-4128-BC5E-F00AFF8B8EB7}" destId="{A0CFCE93-A92B-4697-8D69-048D55012323}" srcOrd="6"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15B47-675E-468A-B324-AAC9E75E697B}" type="datetimeFigureOut">
              <a:rPr lang="en-US" smtClean="0"/>
              <a:pPr/>
              <a:t>4/8/2021</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4164C-521F-4FF0-BAFC-D65400AD70F7}"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969C55-7BEA-4BFC-8E64-D236E1642780}"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xmlns="" val="348504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C68C8-4934-45F6-A7B5-21C54C21728F}" type="slidenum">
              <a:rPr lang="en-US"/>
              <a:pPr/>
              <a:t>20</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D2F6E-465C-43C8-AF35-CA3634658F12}" type="slidenum">
              <a:rPr lang="en-US"/>
              <a:pPr/>
              <a:t>21</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9AE1D-87B0-4F49-9A5B-622AB8984B18}" type="slidenum">
              <a:rPr lang="en-US"/>
              <a:pPr/>
              <a:t>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D8619-47CB-4FE9-89FF-5A2FA70E6B12}" type="slidenum">
              <a:rPr lang="en-US"/>
              <a:pPr/>
              <a:t>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9F8DF-CF65-4C22-B8D1-714F23B96F5F}" type="slidenum">
              <a:rPr lang="ru-RU"/>
              <a:pPr/>
              <a:t>11</a:t>
            </a:fld>
            <a:endParaRPr lang="ru-R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EB0DD-36CE-4E26-B9F1-D56A2403ABAD}" type="slidenum">
              <a:rPr lang="en-US"/>
              <a:pPr/>
              <a:t>12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969C55-7BEA-4BFC-8E64-D236E1642780}" type="slidenum">
              <a:rPr lang="en-US" smtClean="0"/>
              <a:pPr/>
              <a:t>15</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04F82-7FEB-4DAA-A365-40217F3A745F}" type="slidenum">
              <a:rPr lang="en-US"/>
              <a:pPr/>
              <a:t>16</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88AE4-9615-472F-BC5A-C97D9616C506}" type="slidenum">
              <a:rPr lang="en-US"/>
              <a:pPr/>
              <a:t>17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A89CD-23CD-40F3-8337-50B4F8655C6D}" type="slidenum">
              <a:rPr lang="en-US"/>
              <a:pPr/>
              <a:t>18</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4/8/2021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7C9B81F-C347-4BEF-BFDF-29C42F48304A}" type="datetimeFigureOut">
              <a:rPr lang="en-US" smtClean="0"/>
              <a:pPr/>
              <a:t>4/8/2021</a:t>
            </a:fld>
            <a:endParaRPr lang="en-US"/>
          </a:p>
        </p:txBody>
      </p:sp>
      <p:sp>
        <p:nvSpPr>
          <p:cNvPr id="9" name="Slide Number Placeholder 8"/>
          <p:cNvSpPr>
            <a:spLocks noGrp="1"/>
          </p:cNvSpPr>
          <p:nvPr>
            <p:ph type="sldNum" sz="quarter" idx="15"/>
          </p:nvPr>
        </p:nvSpPr>
        <p:spPr/>
        <p:txBody>
          <a:bodyPr rtlCol="0"/>
          <a:lstStyle/>
          <a:p>
            <a:fld id="{042AED99-7FB4-404E-8A97-64753DCE42EC}" type="slidenum">
              <a:rPr kumimoji="0" lang="en-US" smtClean="0"/>
              <a:pPr/>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7C9B81F-C347-4BEF-BFDF-29C42F48304A}" type="datetimeFigureOut">
              <a:rPr lang="en-US" smtClean="0"/>
              <a:pPr/>
              <a:t>4/8/2021</a:t>
            </a:fld>
            <a:endParaRPr lang="en-US"/>
          </a:p>
        </p:txBody>
      </p:sp>
      <p:sp>
        <p:nvSpPr>
          <p:cNvPr id="7" name="Slide Number Placeholder 6"/>
          <p:cNvSpPr>
            <a:spLocks noGrp="1"/>
          </p:cNvSpPr>
          <p:nvPr>
            <p:ph type="sldNum" sz="quarter" idx="11"/>
          </p:nvPr>
        </p:nvSpPr>
        <p:spPr/>
        <p:txBody>
          <a:bodyPr rtlCol="0"/>
          <a:lstStyle/>
          <a:p>
            <a:fld id="{042AED99-7FB4-404E-8A97-64753DCE42EC}" type="slidenum">
              <a:rPr kumimoji="0" lang="en-US" smtClean="0"/>
              <a:pPr/>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7C9B81F-C347-4BEF-BFDF-29C42F48304A}" type="datetimeFigureOut">
              <a:rPr lang="en-US" smtClean="0"/>
              <a:pPr/>
              <a:t>4/8/2021</a:t>
            </a:fld>
            <a:endParaRPr lang="en-US"/>
          </a:p>
        </p:txBody>
      </p:sp>
      <p:sp>
        <p:nvSpPr>
          <p:cNvPr id="22" name="Slide Number Placeholder 21"/>
          <p:cNvSpPr>
            <a:spLocks noGrp="1"/>
          </p:cNvSpPr>
          <p:nvPr>
            <p:ph type="sldNum" sz="quarter" idx="15"/>
          </p:nvPr>
        </p:nvSpPr>
        <p:spPr/>
        <p:txBody>
          <a:bodyPr rtlCol="0"/>
          <a:lstStyle/>
          <a:p>
            <a:fld id="{042AED99-7FB4-404E-8A97-64753DCE42EC}" type="slidenum">
              <a:rPr kumimoji="0" lang="en-US" smtClean="0"/>
              <a:pPr/>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7C9B81F-C347-4BEF-BFDF-29C42F48304A}" type="datetimeFigureOut">
              <a:rPr lang="en-US" smtClean="0"/>
              <a:pPr/>
              <a:t>4/8/2021</a:t>
            </a:fld>
            <a:endParaRPr lang="en-US"/>
          </a:p>
        </p:txBody>
      </p:sp>
      <p:sp>
        <p:nvSpPr>
          <p:cNvPr id="18" name="Slide Number Placeholder 17"/>
          <p:cNvSpPr>
            <a:spLocks noGrp="1"/>
          </p:cNvSpPr>
          <p:nvPr>
            <p:ph type="sldNum" sz="quarter" idx="11"/>
          </p:nvPr>
        </p:nvSpPr>
        <p:spPr/>
        <p:txBody>
          <a:bodyPr rtlCol="0"/>
          <a:lstStyle/>
          <a:p>
            <a:fld id="{042AED99-7FB4-404E-8A97-64753DCE42EC}" type="slidenum">
              <a:rPr kumimoji="0" lang="en-US" smtClean="0"/>
              <a:pPr/>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7C9B81F-C347-4BEF-BFDF-29C42F48304A}" type="datetimeFigureOut">
              <a:rPr lang="en-US" smtClean="0"/>
              <a:pPr/>
              <a:t>4/8/2021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7C9B81F-C347-4BEF-BFDF-29C42F48304A}" type="datetimeFigureOut">
              <a:rPr lang="en-US" smtClean="0"/>
              <a:pPr/>
              <a:t>4/8/2021</a:t>
            </a:fld>
            <a:endParaRPr lang="en-US"/>
          </a:p>
        </p:txBody>
      </p:sp>
      <p:sp>
        <p:nvSpPr>
          <p:cNvPr id="27" name="Slide Number Placeholder 26"/>
          <p:cNvSpPr>
            <a:spLocks noGrp="1"/>
          </p:cNvSpPr>
          <p:nvPr>
            <p:ph type="sldNum" sz="quarter" idx="11"/>
          </p:nvPr>
        </p:nvSpPr>
        <p:spPr/>
        <p:txBody>
          <a:bodyPr rtlCol="0"/>
          <a:lstStyle/>
          <a:p>
            <a:fld id="{042AED99-7FB4-404E-8A97-64753DCE42EC}" type="slidenum">
              <a:rPr kumimoji="0" lang="en-US" smtClean="0"/>
              <a:pPr/>
              <a:t>‹#›</a:t>
            </a:fld>
            <a:endParaRPr kumimoji="0" lang="en-US"/>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7C9B81F-C347-4BEF-BFDF-29C42F48304A}" type="datetimeFigureOut">
              <a:rPr lang="en-US" smtClean="0"/>
              <a:pPr/>
              <a:t>4/8/2021</a:t>
            </a:fld>
            <a:endParaRPr lang="en-US"/>
          </a:p>
        </p:txBody>
      </p:sp>
      <p:sp>
        <p:nvSpPr>
          <p:cNvPr id="27" name="Slide Number Placeholder 26"/>
          <p:cNvSpPr>
            <a:spLocks noGrp="1"/>
          </p:cNvSpPr>
          <p:nvPr>
            <p:ph type="sldNum" sz="quarter" idx="11"/>
          </p:nvPr>
        </p:nvSpPr>
        <p:spPr/>
        <p:txBody>
          <a:bodyPr rtlCol="0"/>
          <a:lstStyle/>
          <a:p>
            <a:fld id="{042AED99-7FB4-404E-8A97-64753DCE42EC}" type="slidenum">
              <a:rPr kumimoji="0" lang="en-US" smtClean="0"/>
              <a:pPr/>
              <a:t>‹#›</a:t>
            </a:fld>
            <a:endParaRPr kumimoji="0" lang="en-US"/>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7C9B81F-C347-4BEF-BFDF-29C42F48304A}" type="datetimeFigureOut">
              <a:rPr lang="en-US" smtClean="0"/>
              <a:pPr/>
              <a:t>4/8/2021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42AED99-7FB4-404E-8A97-64753DCE42EC}"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7C9B81F-C347-4BEF-BFDF-29C42F48304A}" type="datetimeFigureOut">
              <a:rPr lang="en-US" smtClean="0"/>
              <a:pPr/>
              <a:t>4/8/2021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7C9B81F-C347-4BEF-BFDF-29C42F48304A}" type="datetimeFigureOut">
              <a:rPr lang="en-US" smtClean="0"/>
              <a:pPr/>
              <a:t>4/8/2021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42AED99-7FB4-404E-8A97-64753DCE42EC}" type="slidenum">
              <a:rPr kumimoji="0" lang="en-US" smtClean="0"/>
              <a:pPr/>
              <a:t>‹#›</a:t>
            </a:fld>
            <a:endParaRPr kumimoji="0"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042AED99-7FB4-404E-8A97-64753DCE42EC}" type="slidenum">
              <a:rPr kumimoji="0" lang="en-US" smtClean="0"/>
              <a:pPr/>
              <a:t>‹#›</a:t>
            </a:fld>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42AED99-7FB4-404E-8A97-64753DCE42EC}" type="slidenum">
              <a:rPr kumimoji="0" lang="en-US" smtClean="0"/>
              <a:pPr/>
              <a:t>‹#›</a:t>
            </a:fld>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42AED99-7FB4-404E-8A97-64753DCE42EC}"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42AED99-7FB4-404E-8A97-64753DCE42EC}" type="slidenum">
              <a:rPr kumimoji="0" lang="en-US" smtClean="0"/>
              <a:pPr/>
              <a:t>‹#›</a:t>
            </a:fld>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p:txBody>
          <a:bodyPr/>
          <a:lstStyle>
            <a:extLst/>
          </a:lstStyle>
          <a:p>
            <a:endParaRPr kumimoji="0" lang="en-US"/>
          </a:p>
        </p:txBody>
      </p:sp>
      <p:sp>
        <p:nvSpPr>
          <p:cNvPr id="29" name="Slide Number Placeholder 2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kumimoji="0"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42AED99-7FB4-404E-8A97-64753DCE42EC}" type="slidenum">
              <a:rPr kumimoji="0" lang="en-US" smtClean="0"/>
              <a:pPr/>
              <a:t>‹#›</a:t>
            </a:fld>
            <a:endParaRPr kumimoji="0"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042AED99-7FB4-404E-8A97-64753DCE42EC}" type="slidenum">
              <a:rPr kumimoji="0" lang="en-US" smtClean="0"/>
              <a:pPr/>
              <a:t>‹#›</a:t>
            </a:fld>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42AED99-7FB4-404E-8A97-64753DCE42EC}" type="slidenum">
              <a:rPr kumimoji="0" lang="en-US" smtClean="0"/>
              <a:pPr/>
              <a:t>‹#›</a:t>
            </a:fld>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42AED99-7FB4-404E-8A97-64753DCE42EC}"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42AED99-7FB4-404E-8A97-64753DCE42EC}" type="slidenum">
              <a:rPr kumimoji="0" lang="en-US" smtClean="0"/>
              <a:pPr/>
              <a:t>‹#›</a:t>
            </a:fld>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C9B81F-C347-4BEF-BFDF-29C42F48304A}" type="datetimeFigureOut">
              <a:rPr lang="en-US" smtClean="0"/>
              <a:pPr/>
              <a:t>4/8/2021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C9B81F-C347-4BEF-BFDF-29C42F48304A}" type="datetimeFigureOut">
              <a:rPr lang="en-US" smtClean="0"/>
              <a:pPr/>
              <a:t>4/8/2021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4/8/2021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hade val="90000"/>
                </a:scheme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C9B81F-C347-4BEF-BFDF-29C42F48304A}" type="datetimeFigureOut">
              <a:rPr lang="en-US" smtClean="0"/>
              <a:pPr/>
              <a:t>4/8/2021</a:t>
            </a:fld>
            <a:endParaRPr lang="en-US" dirty="0">
              <a:solidFill>
                <a:schemeClr val="tx2">
                  <a:shade val="90000"/>
                </a:scheme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lgn="l" eaLnBrk="1" latinLnBrk="0" hangingPunct="1"/>
            <a:endParaRPr kumimoji="0" lang="en-US" dirty="0">
              <a:solidFill>
                <a:schemeClr val="tx2">
                  <a:shade val="90000"/>
                </a:scheme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l" eaLnBrk="1" latinLnBrk="0" hangingPunct="1"/>
            <a:endParaRPr kumimoji="0" lang="en-US" dirty="0">
              <a:solidFill>
                <a:schemeClr val="tx2">
                  <a:shade val="90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7C9B81F-C347-4BEF-BFDF-29C42F48304A}" type="datetimeFigureOut">
              <a:rPr lang="en-US" smtClean="0"/>
              <a:pPr/>
              <a:t>4/8/2021</a:t>
            </a:fld>
            <a:endParaRPr lang="en-US" dirty="0">
              <a:solidFill>
                <a:schemeClr val="tx2">
                  <a:shade val="90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42AED99-7FB4-404E-8A97-64753DCE42EC}" type="slidenum">
              <a:rPr kumimoji="0" lang="en-US" smtClean="0"/>
              <a:pPr/>
              <a:t>‹#›</a:t>
            </a:fld>
            <a:endParaRPr kumimoji="0" lang="en-US" dirty="0">
              <a:solidFill>
                <a:schemeClr val="tx2">
                  <a:shade val="90000"/>
                </a:scheme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chemeClr val="tx2">
                  <a:shade val="90000"/>
                </a:scheme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C9B81F-C347-4BEF-BFDF-29C42F48304A}" type="datetimeFigureOut">
              <a:rPr lang="en-US" smtClean="0"/>
              <a:pPr/>
              <a:t>4/8/2021</a:t>
            </a:fld>
            <a:endParaRPr lang="en-US" dirty="0">
              <a:solidFill>
                <a:schemeClr val="tx2">
                  <a:shade val="90000"/>
                </a:scheme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lgn="l" eaLnBrk="1" latinLnBrk="0" hangingPunct="1"/>
            <a:endParaRPr kumimoji="0" lang="en-US" dirty="0">
              <a:solidFill>
                <a:schemeClr val="tx2">
                  <a:shade val="90000"/>
                </a:scheme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chemeClr val="tx2">
                  <a:shade val="90000"/>
                </a:scheme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C9B81F-C347-4BEF-BFDF-29C42F48304A}" type="datetimeFigureOut">
              <a:rPr lang="en-US" smtClean="0"/>
              <a:pPr/>
              <a:t>4/8/2021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C9B81F-C347-4BEF-BFDF-29C42F48304A}" type="datetimeFigureOut">
              <a:rPr lang="en-US" smtClean="0"/>
              <a:pPr/>
              <a:t>4/8/2021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9B81F-C347-4BEF-BFDF-29C42F48304A}" type="datetimeFigureOut">
              <a:rPr lang="en-US" smtClean="0"/>
              <a:pPr/>
              <a:t>4/8/2021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00042"/>
            <a:ext cx="7358114" cy="3000396"/>
          </a:xfrm>
        </p:spPr>
        <p:txBody>
          <a:bodyPr>
            <a:noAutofit/>
          </a:bodyPr>
          <a:lstStyle/>
          <a:p>
            <a:r>
              <a:rPr lang="en-US" sz="5400" dirty="0" smtClean="0">
                <a:solidFill>
                  <a:schemeClr val="tx1"/>
                </a:solidFill>
                <a:effectLst/>
                <a:latin typeface="Baskerville Old Face" pitchFamily="18" charset="0"/>
              </a:rPr>
              <a:t>WEEK 1: </a:t>
            </a:r>
            <a:r>
              <a:rPr lang="en-US" sz="5400" dirty="0" smtClean="0">
                <a:solidFill>
                  <a:schemeClr val="tx1"/>
                </a:solidFill>
                <a:effectLst/>
                <a:latin typeface="Arial Black" pitchFamily="34" charset="0"/>
              </a:rPr>
              <a:t>INTRODUCTION &amp; CONCEPTS</a:t>
            </a:r>
            <a:r>
              <a:rPr lang="en-US" sz="5400" dirty="0" smtClean="0">
                <a:solidFill>
                  <a:schemeClr val="tx1"/>
                </a:solidFill>
                <a:effectLst/>
                <a:latin typeface="Baskerville Old Face" pitchFamily="18" charset="0"/>
              </a:rPr>
              <a:t/>
            </a:r>
            <a:br>
              <a:rPr lang="en-US" sz="5400" dirty="0" smtClean="0">
                <a:solidFill>
                  <a:schemeClr val="tx1"/>
                </a:solidFill>
                <a:effectLst/>
                <a:latin typeface="Baskerville Old Face" pitchFamily="18" charset="0"/>
              </a:rPr>
            </a:br>
            <a:r>
              <a:rPr lang="en-US" sz="3200" dirty="0" smtClean="0">
                <a:solidFill>
                  <a:schemeClr val="tx1"/>
                </a:solidFill>
                <a:effectLst/>
                <a:latin typeface="Algerian" pitchFamily="82" charset="0"/>
              </a:rPr>
              <a:t>FEM3105</a:t>
            </a:r>
            <a:endParaRPr lang="en-MY" dirty="0">
              <a:solidFill>
                <a:schemeClr val="tx1"/>
              </a:solidFill>
              <a:effectLst/>
              <a:latin typeface="Algerian" pitchFamily="82" charset="0"/>
            </a:endParaRPr>
          </a:p>
        </p:txBody>
      </p:sp>
      <p:pic>
        <p:nvPicPr>
          <p:cNvPr id="4" name="Picture 3" descr="dreamstime_s_36922920.jpg"/>
          <p:cNvPicPr>
            <a:picLocks noChangeAspect="1"/>
          </p:cNvPicPr>
          <p:nvPr/>
        </p:nvPicPr>
        <p:blipFill>
          <a:blip r:embed="rId2" cstate="print"/>
          <a:stretch>
            <a:fillRect/>
          </a:stretch>
        </p:blipFill>
        <p:spPr>
          <a:xfrm>
            <a:off x="857224" y="4357694"/>
            <a:ext cx="2786050" cy="15001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7"/>
          <p:cNvSpPr>
            <a:spLocks noGrp="1" noChangeArrowheads="1"/>
          </p:cNvSpPr>
          <p:nvPr>
            <p:ph idx="1"/>
          </p:nvPr>
        </p:nvSpPr>
        <p:spPr>
          <a:xfrm>
            <a:off x="714348" y="500042"/>
            <a:ext cx="8001056" cy="371477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buFontTx/>
              <a:buNone/>
            </a:pPr>
            <a:r>
              <a:rPr lang="en-CA" sz="1800" b="1" i="1" dirty="0">
                <a:solidFill>
                  <a:srgbClr val="FFC000"/>
                </a:solidFill>
              </a:rPr>
              <a:t>Rice, P. R. (1999)</a:t>
            </a:r>
            <a:endParaRPr lang="en-CA" sz="1800" b="1" dirty="0">
              <a:solidFill>
                <a:srgbClr val="FFC000"/>
              </a:solidFill>
            </a:endParaRPr>
          </a:p>
          <a:p>
            <a:pPr>
              <a:buFontTx/>
              <a:buNone/>
            </a:pPr>
            <a:r>
              <a:rPr lang="en-CA" sz="1800" dirty="0">
                <a:solidFill>
                  <a:srgbClr val="FF0000"/>
                </a:solidFill>
              </a:rPr>
              <a:t>Stressors</a:t>
            </a:r>
            <a:r>
              <a:rPr lang="en-CA" sz="1800" b="1" dirty="0">
                <a:solidFill>
                  <a:srgbClr val="FF0000"/>
                </a:solidFill>
              </a:rPr>
              <a:t> </a:t>
            </a:r>
          </a:p>
          <a:p>
            <a:r>
              <a:rPr lang="en-CA" sz="1800" dirty="0">
                <a:solidFill>
                  <a:schemeClr val="bg1"/>
                </a:solidFill>
              </a:rPr>
              <a:t>External, environmental demands placed on us that cause us to feel stressed</a:t>
            </a:r>
          </a:p>
          <a:p>
            <a:pPr>
              <a:buFontTx/>
              <a:buNone/>
            </a:pPr>
            <a:r>
              <a:rPr lang="en-CA" sz="1800" dirty="0">
                <a:solidFill>
                  <a:srgbClr val="FF0000"/>
                </a:solidFill>
              </a:rPr>
              <a:t>Subjective response	</a:t>
            </a:r>
          </a:p>
          <a:p>
            <a:r>
              <a:rPr lang="en-CA" sz="1800" dirty="0">
                <a:solidFill>
                  <a:schemeClr val="bg1"/>
                </a:solidFill>
              </a:rPr>
              <a:t>Interpretive mental state of the individual</a:t>
            </a:r>
          </a:p>
          <a:p>
            <a:r>
              <a:rPr lang="en-US" sz="1800" dirty="0">
                <a:solidFill>
                  <a:schemeClr val="bg1"/>
                </a:solidFill>
              </a:rPr>
              <a:t>Allows</a:t>
            </a:r>
            <a:r>
              <a:rPr lang="en-CA" sz="1800" dirty="0">
                <a:solidFill>
                  <a:schemeClr val="bg1"/>
                </a:solidFill>
              </a:rPr>
              <a:t> one to diminish, augment, or distort the impact of external events</a:t>
            </a:r>
          </a:p>
          <a:p>
            <a:pPr>
              <a:buFontTx/>
              <a:buNone/>
            </a:pPr>
            <a:r>
              <a:rPr lang="en-CA" sz="1800" dirty="0">
                <a:solidFill>
                  <a:srgbClr val="FF0000"/>
                </a:solidFill>
              </a:rPr>
              <a:t>Body’s physical response to stress</a:t>
            </a:r>
          </a:p>
          <a:p>
            <a:r>
              <a:rPr lang="en-CA" sz="1800" dirty="0">
                <a:solidFill>
                  <a:schemeClr val="bg1"/>
                </a:solidFill>
              </a:rPr>
              <a:t>Physiological challenges which, if prolonged, can result in a negative state, or alternatively, an improved capacity to cope physiologically</a:t>
            </a:r>
            <a:endParaRPr lang="en-US" sz="1800" dirty="0">
              <a:solidFill>
                <a:schemeClr val="bg1"/>
              </a:solidFill>
            </a:endParaRPr>
          </a:p>
        </p:txBody>
      </p:sp>
      <p:pic>
        <p:nvPicPr>
          <p:cNvPr id="5" name="Picture 4" descr="Definition+of+Stress+Stress_+The+reaction+of+the+body+and+mind+to+everyday+challenges+and+demands..jpg"/>
          <p:cNvPicPr>
            <a:picLocks noChangeAspect="1"/>
          </p:cNvPicPr>
          <p:nvPr/>
        </p:nvPicPr>
        <p:blipFill>
          <a:blip r:embed="rId2"/>
          <a:srcRect t="28358" b="23880"/>
          <a:stretch>
            <a:fillRect/>
          </a:stretch>
        </p:blipFill>
        <p:spPr>
          <a:xfrm>
            <a:off x="785786" y="4714884"/>
            <a:ext cx="4857784" cy="1612164"/>
          </a:xfrm>
          <a:prstGeom prst="rect">
            <a:avLst/>
          </a:prstGeom>
        </p:spPr>
      </p:pic>
    </p:spTree>
    <p:extLst>
      <p:ext uri="{BB962C8B-B14F-4D97-AF65-F5344CB8AC3E}">
        <p14:creationId xmlns:p14="http://schemas.microsoft.com/office/powerpoint/2010/main" xmlns="" val="391940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34" y="1214422"/>
            <a:ext cx="6143668" cy="762000"/>
          </a:xfrm>
          <a:noFill/>
          <a:ln>
            <a:noFill/>
          </a:ln>
        </p:spPr>
        <p:txBody>
          <a:bodyPr>
            <a:normAutofit/>
          </a:bodyPr>
          <a:lstStyle/>
          <a:p>
            <a:pPr algn="l"/>
            <a:r>
              <a:rPr lang="en-US" sz="4000" b="1" dirty="0">
                <a:solidFill>
                  <a:schemeClr val="tx1"/>
                </a:solidFill>
                <a:latin typeface="Algerian" pitchFamily="82" charset="0"/>
              </a:rPr>
              <a:t>WHAT CAUSES STRESS ?</a:t>
            </a:r>
            <a:endParaRPr lang="en-US" sz="4000" dirty="0">
              <a:solidFill>
                <a:schemeClr val="tx1"/>
              </a:solidFill>
              <a:latin typeface="Algerian" pitchFamily="82" charset="0"/>
            </a:endParaRPr>
          </a:p>
        </p:txBody>
      </p:sp>
      <p:sp>
        <p:nvSpPr>
          <p:cNvPr id="7171" name="Rectangle 3"/>
          <p:cNvSpPr>
            <a:spLocks noGrp="1" noChangeArrowheads="1"/>
          </p:cNvSpPr>
          <p:nvPr>
            <p:ph idx="1"/>
          </p:nvPr>
        </p:nvSpPr>
        <p:spPr>
          <a:xfrm>
            <a:off x="357158" y="2214554"/>
            <a:ext cx="8329642" cy="2786082"/>
          </a:xfrm>
        </p:spPr>
        <p:txBody>
          <a:bodyPr>
            <a:normAutofit/>
          </a:bodyPr>
          <a:lstStyle/>
          <a:p>
            <a:pPr algn="just"/>
            <a:r>
              <a:rPr lang="en-US" sz="1800" dirty="0" smtClean="0">
                <a:latin typeface="Centaur" pitchFamily="18" charset="0"/>
              </a:rPr>
              <a:t>Life events such as divorce or separation, death of a loved one, the birth of a child, moving, a major financial setback, employment changes or becoming the victim of a crime or natural disaster.</a:t>
            </a:r>
          </a:p>
          <a:p>
            <a:pPr algn="just"/>
            <a:r>
              <a:rPr lang="en-US" sz="1800" dirty="0" smtClean="0">
                <a:latin typeface="Centaur" pitchFamily="18" charset="0"/>
              </a:rPr>
              <a:t>Daily events such as traffic congestion, long commutes, working overtime, deadlines, personal conflicts, car trouble, job stress, and juggling household chores and childcare.</a:t>
            </a:r>
          </a:p>
          <a:p>
            <a:pPr algn="just"/>
            <a:r>
              <a:rPr lang="en-US" sz="1800" dirty="0" smtClean="0">
                <a:latin typeface="Centaur" pitchFamily="18" charset="0"/>
              </a:rPr>
              <a:t>Environmental stressors such as pollution, weather extremes or excessive noise.</a:t>
            </a:r>
          </a:p>
          <a:p>
            <a:pPr algn="just"/>
            <a:r>
              <a:rPr lang="en-US" sz="1800" dirty="0" smtClean="0">
                <a:latin typeface="Centaur" pitchFamily="18" charset="0"/>
              </a:rPr>
              <a:t>Physical stressors such as physical injury, chronic pain, tiring physical activity (such as traveling), and unsatisfied physical needs such as hunger, thirst or lack of sleep                                                                         </a:t>
            </a:r>
          </a:p>
          <a:p>
            <a:pPr algn="just">
              <a:buFontTx/>
              <a:buNone/>
            </a:pPr>
            <a:r>
              <a:rPr lang="en-US" sz="1800" dirty="0" smtClean="0">
                <a:latin typeface="Centaur" pitchFamily="18" charset="0"/>
              </a:rPr>
              <a:t>                                                                                  </a:t>
            </a:r>
            <a:endParaRPr lang="en-US" sz="1400" dirty="0">
              <a:latin typeface="Centaur" pitchFamily="18" charset="0"/>
            </a:endParaRPr>
          </a:p>
        </p:txBody>
      </p:sp>
      <p:pic>
        <p:nvPicPr>
          <p:cNvPr id="4" name="Picture 3" descr="images.jpg"/>
          <p:cNvPicPr>
            <a:picLocks noChangeAspect="1"/>
          </p:cNvPicPr>
          <p:nvPr/>
        </p:nvPicPr>
        <p:blipFill>
          <a:blip r:embed="rId3"/>
          <a:stretch>
            <a:fillRect/>
          </a:stretch>
        </p:blipFill>
        <p:spPr>
          <a:xfrm>
            <a:off x="6929455" y="642918"/>
            <a:ext cx="2081214" cy="135732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00100" y="214290"/>
            <a:ext cx="7225553" cy="104300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3600" dirty="0">
                <a:solidFill>
                  <a:schemeClr val="bg1"/>
                </a:solidFill>
              </a:rPr>
              <a:t>Current Scenario…..?</a:t>
            </a:r>
            <a:br>
              <a:rPr lang="en-US" sz="3600" dirty="0">
                <a:solidFill>
                  <a:schemeClr val="bg1"/>
                </a:solidFill>
              </a:rPr>
            </a:br>
            <a:r>
              <a:rPr lang="en-US" sz="3600" dirty="0">
                <a:solidFill>
                  <a:schemeClr val="bg1"/>
                </a:solidFill>
              </a:rPr>
              <a:t>MENTAL AND PHYSICAL HEALTH</a:t>
            </a:r>
          </a:p>
        </p:txBody>
      </p:sp>
      <p:sp>
        <p:nvSpPr>
          <p:cNvPr id="49155" name="Rectangle 3"/>
          <p:cNvSpPr>
            <a:spLocks noGrp="1" noChangeArrowheads="1"/>
          </p:cNvSpPr>
          <p:nvPr>
            <p:ph sz="quarter" idx="1"/>
          </p:nvPr>
        </p:nvSpPr>
        <p:spPr>
          <a:xfrm>
            <a:off x="285720" y="1500174"/>
            <a:ext cx="8501122" cy="4857784"/>
          </a:xfrm>
        </p:spPr>
        <p:style>
          <a:lnRef idx="1">
            <a:schemeClr val="accent2"/>
          </a:lnRef>
          <a:fillRef idx="2">
            <a:schemeClr val="accent2"/>
          </a:fillRef>
          <a:effectRef idx="1">
            <a:schemeClr val="accent2"/>
          </a:effectRef>
          <a:fontRef idx="minor">
            <a:schemeClr val="dk1"/>
          </a:fontRef>
        </p:style>
        <p:txBody>
          <a:bodyPr>
            <a:normAutofit/>
          </a:bodyPr>
          <a:lstStyle/>
          <a:p>
            <a:r>
              <a:rPr lang="en-US" sz="1600" dirty="0"/>
              <a:t>80% of illnesses are psychosomatic i.e. illnesses which are </a:t>
            </a:r>
            <a:r>
              <a:rPr lang="en-US" sz="1600" dirty="0">
                <a:solidFill>
                  <a:srgbClr val="FF0000"/>
                </a:solidFill>
              </a:rPr>
              <a:t>mentally </a:t>
            </a:r>
            <a:r>
              <a:rPr lang="en-US" sz="1600" dirty="0" smtClean="0">
                <a:solidFill>
                  <a:srgbClr val="FF0000"/>
                </a:solidFill>
              </a:rPr>
              <a:t>related.</a:t>
            </a:r>
            <a:endParaRPr lang="en-US" sz="1600" dirty="0"/>
          </a:p>
          <a:p>
            <a:pPr algn="just"/>
            <a:r>
              <a:rPr lang="en-US" sz="1600" dirty="0"/>
              <a:t>Mental health problems can be addressed using various </a:t>
            </a:r>
            <a:r>
              <a:rPr lang="en-US" sz="1600" dirty="0">
                <a:solidFill>
                  <a:srgbClr val="FF0000"/>
                </a:solidFill>
              </a:rPr>
              <a:t>psychosocial measures</a:t>
            </a:r>
            <a:r>
              <a:rPr lang="en-US" sz="1600" dirty="0"/>
              <a:t> such as </a:t>
            </a:r>
            <a:r>
              <a:rPr lang="en-US" sz="1600" dirty="0">
                <a:solidFill>
                  <a:srgbClr val="FF0000"/>
                </a:solidFill>
              </a:rPr>
              <a:t>stress reduction </a:t>
            </a:r>
            <a:r>
              <a:rPr lang="en-US" sz="1600" dirty="0"/>
              <a:t>and </a:t>
            </a:r>
            <a:r>
              <a:rPr lang="en-US" sz="1600" dirty="0">
                <a:solidFill>
                  <a:srgbClr val="FF0000"/>
                </a:solidFill>
              </a:rPr>
              <a:t>cognitive modification</a:t>
            </a:r>
            <a:r>
              <a:rPr lang="en-US" sz="1600" dirty="0" smtClean="0"/>
              <a:t>.</a:t>
            </a:r>
          </a:p>
          <a:p>
            <a:pPr algn="just"/>
            <a:endParaRPr lang="en-US" sz="1600" dirty="0" smtClean="0"/>
          </a:p>
          <a:p>
            <a:pPr algn="just">
              <a:buNone/>
            </a:pPr>
            <a:r>
              <a:rPr lang="en-US" sz="1800" b="1" dirty="0" smtClean="0"/>
              <a:t>INTER-RELATIONSHIP</a:t>
            </a:r>
          </a:p>
          <a:p>
            <a:pPr>
              <a:buFont typeface="Wingdings" pitchFamily="2" charset="2"/>
              <a:buChar char="ü"/>
            </a:pPr>
            <a:r>
              <a:rPr lang="en-US" sz="1600" b="1" u="sng" dirty="0" smtClean="0"/>
              <a:t>Smoking</a:t>
            </a:r>
            <a:r>
              <a:rPr lang="en-US" sz="1600" dirty="0" smtClean="0"/>
              <a:t> – depression and anxiety (</a:t>
            </a:r>
            <a:r>
              <a:rPr lang="en-US" sz="1600" dirty="0" smtClean="0">
                <a:solidFill>
                  <a:srgbClr val="FF0000"/>
                </a:solidFill>
              </a:rPr>
              <a:t>Patton et. Al., 1996)</a:t>
            </a:r>
          </a:p>
          <a:p>
            <a:pPr>
              <a:buFont typeface="Wingdings" pitchFamily="2" charset="2"/>
              <a:buChar char="ü"/>
            </a:pPr>
            <a:r>
              <a:rPr lang="en-US" sz="1600" b="1" u="sng" dirty="0" smtClean="0"/>
              <a:t>Substance misuse </a:t>
            </a:r>
            <a:r>
              <a:rPr lang="en-US" sz="1600" dirty="0" smtClean="0"/>
              <a:t>– </a:t>
            </a:r>
            <a:r>
              <a:rPr lang="en-US" sz="1600" dirty="0" err="1" smtClean="0"/>
              <a:t>suicideal</a:t>
            </a:r>
            <a:r>
              <a:rPr lang="en-US" sz="1600" dirty="0" smtClean="0"/>
              <a:t> ideation, conduct disorder, ADD, PSTD, schizophrenia-like </a:t>
            </a:r>
            <a:r>
              <a:rPr lang="en-US" sz="1600" dirty="0" err="1" smtClean="0"/>
              <a:t>illneses</a:t>
            </a:r>
            <a:r>
              <a:rPr lang="en-US" sz="1600" dirty="0" smtClean="0"/>
              <a:t> (</a:t>
            </a:r>
            <a:r>
              <a:rPr lang="en-US" sz="1600" dirty="0" err="1" smtClean="0">
                <a:solidFill>
                  <a:srgbClr val="FF0000"/>
                </a:solidFill>
              </a:rPr>
              <a:t>Hoven</a:t>
            </a:r>
            <a:r>
              <a:rPr lang="en-US" sz="1600" dirty="0" smtClean="0">
                <a:solidFill>
                  <a:srgbClr val="FF0000"/>
                </a:solidFill>
              </a:rPr>
              <a:t> et. Al; </a:t>
            </a:r>
            <a:r>
              <a:rPr lang="en-US" sz="1600" dirty="0" err="1" smtClean="0">
                <a:solidFill>
                  <a:srgbClr val="FF0000"/>
                </a:solidFill>
              </a:rPr>
              <a:t>Zeitlin</a:t>
            </a:r>
            <a:r>
              <a:rPr lang="en-US" sz="1600" dirty="0" smtClean="0">
                <a:solidFill>
                  <a:srgbClr val="FF0000"/>
                </a:solidFill>
              </a:rPr>
              <a:t>, 1999</a:t>
            </a:r>
            <a:r>
              <a:rPr lang="en-US" sz="1600" dirty="0" smtClean="0"/>
              <a:t>)</a:t>
            </a:r>
          </a:p>
          <a:p>
            <a:pPr>
              <a:buFont typeface="Wingdings" pitchFamily="2" charset="2"/>
              <a:buChar char="ü"/>
            </a:pPr>
            <a:r>
              <a:rPr lang="en-US" sz="1600" b="1" u="sng" dirty="0" smtClean="0"/>
              <a:t>Illicit drugs </a:t>
            </a:r>
            <a:r>
              <a:rPr lang="en-US" sz="1600" dirty="0" smtClean="0"/>
              <a:t>– violence, unwanted pregnancy, STD and adverse mental health (</a:t>
            </a:r>
            <a:r>
              <a:rPr lang="en-US" sz="1600" dirty="0" smtClean="0">
                <a:solidFill>
                  <a:srgbClr val="FF0000"/>
                </a:solidFill>
              </a:rPr>
              <a:t>Sells &amp; Blum, 1996)</a:t>
            </a:r>
          </a:p>
          <a:p>
            <a:pPr>
              <a:buFont typeface="Wingdings" pitchFamily="2" charset="2"/>
              <a:buChar char="ü"/>
            </a:pPr>
            <a:endParaRPr lang="en-US" sz="1600" dirty="0" smtClean="0">
              <a:solidFill>
                <a:srgbClr val="FF0000"/>
              </a:solidFill>
            </a:endParaRPr>
          </a:p>
          <a:p>
            <a:pPr>
              <a:buNone/>
            </a:pPr>
            <a:r>
              <a:rPr lang="en-US" sz="1800" b="1" dirty="0" smtClean="0"/>
              <a:t>MENTAL HEALTH FOUNDATION (2010)</a:t>
            </a:r>
          </a:p>
          <a:p>
            <a:pPr algn="just"/>
            <a:r>
              <a:rPr lang="en-US" sz="1600" dirty="0" smtClean="0"/>
              <a:t>Some form of mental health problem will affect </a:t>
            </a:r>
            <a:r>
              <a:rPr lang="en-US" sz="1600" dirty="0" smtClean="0">
                <a:solidFill>
                  <a:srgbClr val="FF0000"/>
                </a:solidFill>
              </a:rPr>
              <a:t>one in four people </a:t>
            </a:r>
            <a:r>
              <a:rPr lang="en-US" sz="1600" dirty="0" smtClean="0"/>
              <a:t>in any one year</a:t>
            </a:r>
          </a:p>
          <a:p>
            <a:pPr algn="just"/>
            <a:r>
              <a:rPr lang="en-US" sz="1600" dirty="0" smtClean="0"/>
              <a:t>There have been substantial increases in identified psychosocial disorder of youth since WW2 in nearly all developed countries.</a:t>
            </a:r>
          </a:p>
          <a:p>
            <a:pPr>
              <a:buNone/>
            </a:pPr>
            <a:endParaRPr lang="en-US" sz="1600" dirty="0" smtClean="0"/>
          </a:p>
          <a:p>
            <a:pPr>
              <a:buNone/>
            </a:pPr>
            <a:endParaRPr lang="en-US" sz="1600" dirty="0" smtClean="0">
              <a:solidFill>
                <a:srgbClr val="FF0000"/>
              </a:solidFill>
            </a:endParaRPr>
          </a:p>
          <a:p>
            <a:pPr>
              <a:buNone/>
            </a:pPr>
            <a:endParaRPr lang="en-US" sz="1600" dirty="0" smtClean="0">
              <a:solidFill>
                <a:srgbClr val="FF0000"/>
              </a:solidFill>
            </a:endParaRPr>
          </a:p>
          <a:p>
            <a:pPr algn="just">
              <a:buNone/>
            </a:pP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357166"/>
            <a:ext cx="8429684" cy="5643602"/>
          </a:xfrm>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US" sz="2400" dirty="0" err="1" smtClean="0">
                <a:solidFill>
                  <a:srgbClr val="FF0000"/>
                </a:solidFill>
                <a:latin typeface="Berlin Sans FB Demi" pitchFamily="34" charset="0"/>
              </a:rPr>
              <a:t>Blonna</a:t>
            </a:r>
            <a:r>
              <a:rPr lang="en-US" sz="2400" dirty="0" smtClean="0">
                <a:solidFill>
                  <a:srgbClr val="FF0000"/>
                </a:solidFill>
                <a:latin typeface="Berlin Sans FB Demi" pitchFamily="34" charset="0"/>
              </a:rPr>
              <a:t> (2012): </a:t>
            </a:r>
            <a:r>
              <a:rPr lang="en-US" sz="2400" b="1" dirty="0" smtClean="0">
                <a:solidFill>
                  <a:schemeClr val="tx1"/>
                </a:solidFill>
                <a:latin typeface="Berlin Sans FB Demi" pitchFamily="34" charset="0"/>
                <a:cs typeface="Arial" pitchFamily="34" charset="0"/>
              </a:rPr>
              <a:t>Four </a:t>
            </a:r>
            <a:r>
              <a:rPr lang="en-US" sz="2400" b="1" dirty="0">
                <a:solidFill>
                  <a:schemeClr val="tx1"/>
                </a:solidFill>
                <a:latin typeface="Berlin Sans FB Demi" pitchFamily="34" charset="0"/>
                <a:cs typeface="Arial" pitchFamily="34" charset="0"/>
              </a:rPr>
              <a:t>common ways to describe </a:t>
            </a:r>
            <a:r>
              <a:rPr lang="en-US" sz="2400" b="1" dirty="0" smtClean="0">
                <a:solidFill>
                  <a:schemeClr val="tx1"/>
                </a:solidFill>
                <a:latin typeface="Berlin Sans FB Demi" pitchFamily="34" charset="0"/>
                <a:cs typeface="Arial" pitchFamily="34" charset="0"/>
              </a:rPr>
              <a:t>stress:</a:t>
            </a:r>
          </a:p>
          <a:p>
            <a:pPr>
              <a:buNone/>
            </a:pPr>
            <a:endParaRPr lang="en-US" sz="2400" b="1" dirty="0" smtClean="0">
              <a:solidFill>
                <a:schemeClr val="tx1"/>
              </a:solidFill>
              <a:latin typeface="Berlin Sans FB Demi" pitchFamily="34" charset="0"/>
              <a:cs typeface="Arial" pitchFamily="34" charset="0"/>
            </a:endParaRPr>
          </a:p>
          <a:p>
            <a:pPr>
              <a:buNone/>
            </a:pPr>
            <a:r>
              <a:rPr lang="en-US" sz="2000" b="1" i="1" dirty="0" smtClean="0">
                <a:solidFill>
                  <a:schemeClr val="tx1"/>
                </a:solidFill>
                <a:latin typeface="Arial" pitchFamily="34" charset="0"/>
                <a:cs typeface="Arial" pitchFamily="34" charset="0"/>
              </a:rPr>
              <a:t>1. Stress </a:t>
            </a:r>
            <a:r>
              <a:rPr lang="en-US" sz="2000" b="1" i="1" dirty="0">
                <a:solidFill>
                  <a:schemeClr val="tx1"/>
                </a:solidFill>
                <a:latin typeface="Arial" pitchFamily="34" charset="0"/>
                <a:cs typeface="Arial" pitchFamily="34" charset="0"/>
              </a:rPr>
              <a:t>as </a:t>
            </a:r>
            <a:r>
              <a:rPr lang="en-US" sz="2000" b="1" i="1" dirty="0" smtClean="0">
                <a:solidFill>
                  <a:schemeClr val="tx1"/>
                </a:solidFill>
                <a:latin typeface="Arial" pitchFamily="34" charset="0"/>
                <a:cs typeface="Arial" pitchFamily="34" charset="0"/>
              </a:rPr>
              <a:t>RESPONSE</a:t>
            </a:r>
          </a:p>
          <a:p>
            <a:pPr>
              <a:defRPr/>
            </a:pPr>
            <a:r>
              <a:rPr lang="en-US" sz="2000" dirty="0" smtClean="0"/>
              <a:t>Stress is something in the </a:t>
            </a:r>
            <a:r>
              <a:rPr lang="en-US" sz="2000" dirty="0" smtClean="0">
                <a:solidFill>
                  <a:srgbClr val="FF0000"/>
                </a:solidFill>
              </a:rPr>
              <a:t>internal environment</a:t>
            </a:r>
            <a:endParaRPr lang="en-US" sz="2000" dirty="0" smtClean="0"/>
          </a:p>
          <a:p>
            <a:pPr>
              <a:defRPr/>
            </a:pPr>
            <a:r>
              <a:rPr lang="en-US" sz="2000" dirty="0" smtClean="0"/>
              <a:t>Stress is defined as “the non-specific response of the body to any demand” (Hans </a:t>
            </a:r>
            <a:r>
              <a:rPr lang="en-US" sz="2000" dirty="0" err="1" smtClean="0"/>
              <a:t>Selye</a:t>
            </a:r>
            <a:r>
              <a:rPr lang="en-US" sz="2000" dirty="0" smtClean="0"/>
              <a:t>)</a:t>
            </a:r>
          </a:p>
          <a:p>
            <a:pPr>
              <a:defRPr/>
            </a:pPr>
            <a:r>
              <a:rPr lang="en-US" sz="2000" dirty="0" smtClean="0"/>
              <a:t>The non-specific response include symptoms such as increased </a:t>
            </a:r>
            <a:r>
              <a:rPr lang="en-US" sz="2000" dirty="0" smtClean="0">
                <a:solidFill>
                  <a:srgbClr val="FF0000"/>
                </a:solidFill>
              </a:rPr>
              <a:t>muscle tension, breathing rate, hormonal release, metabolic rate etc</a:t>
            </a:r>
            <a:endParaRPr lang="en-US" sz="2000" b="1" i="1" dirty="0" smtClean="0">
              <a:solidFill>
                <a:schemeClr val="tx1"/>
              </a:solidFill>
              <a:latin typeface="Arial" pitchFamily="34" charset="0"/>
              <a:cs typeface="Arial" pitchFamily="34" charset="0"/>
            </a:endParaRPr>
          </a:p>
          <a:p>
            <a:pPr>
              <a:buNone/>
            </a:pPr>
            <a:endParaRPr lang="en-US" sz="2000" b="1" i="1" dirty="0">
              <a:solidFill>
                <a:schemeClr val="tx1"/>
              </a:solidFill>
              <a:latin typeface="Arial" pitchFamily="34" charset="0"/>
              <a:cs typeface="Arial" pitchFamily="34" charset="0"/>
            </a:endParaRPr>
          </a:p>
          <a:p>
            <a:pPr>
              <a:buNone/>
            </a:pPr>
            <a:r>
              <a:rPr lang="en-US" sz="2000" b="1" i="1" dirty="0" smtClean="0">
                <a:solidFill>
                  <a:schemeClr val="tx1"/>
                </a:solidFill>
                <a:latin typeface="Arial" pitchFamily="34" charset="0"/>
                <a:cs typeface="Arial" pitchFamily="34" charset="0"/>
              </a:rPr>
              <a:t>2. Stress </a:t>
            </a:r>
            <a:r>
              <a:rPr lang="en-US" sz="2000" b="1" i="1" dirty="0">
                <a:solidFill>
                  <a:schemeClr val="tx1"/>
                </a:solidFill>
                <a:latin typeface="Arial" pitchFamily="34" charset="0"/>
                <a:cs typeface="Arial" pitchFamily="34" charset="0"/>
              </a:rPr>
              <a:t>as </a:t>
            </a:r>
            <a:r>
              <a:rPr lang="en-US" sz="2000" b="1" i="1" dirty="0" smtClean="0">
                <a:solidFill>
                  <a:schemeClr val="tx1"/>
                </a:solidFill>
                <a:latin typeface="Arial" pitchFamily="34" charset="0"/>
                <a:cs typeface="Arial" pitchFamily="34" charset="0"/>
              </a:rPr>
              <a:t>STIMULUS</a:t>
            </a:r>
          </a:p>
          <a:p>
            <a:pPr>
              <a:defRPr/>
            </a:pPr>
            <a:r>
              <a:rPr lang="en-US" sz="2000" dirty="0" smtClean="0"/>
              <a:t>Stress is something in the </a:t>
            </a:r>
            <a:r>
              <a:rPr lang="en-US" sz="2000" dirty="0" smtClean="0">
                <a:solidFill>
                  <a:srgbClr val="FF0000"/>
                </a:solidFill>
              </a:rPr>
              <a:t>external environment</a:t>
            </a:r>
            <a:endParaRPr lang="en-US" sz="2000" dirty="0" smtClean="0"/>
          </a:p>
          <a:p>
            <a:pPr>
              <a:defRPr/>
            </a:pPr>
            <a:r>
              <a:rPr lang="en-US" sz="2000" dirty="0" smtClean="0"/>
              <a:t>Stress is defined by the stimuli that one is exposed to (stress is bills, work, taxes etc.)</a:t>
            </a:r>
          </a:p>
          <a:p>
            <a:pPr>
              <a:defRPr/>
            </a:pPr>
            <a:r>
              <a:rPr lang="en-US" sz="2000" dirty="0" smtClean="0"/>
              <a:t>Some stimuli are defined as “life events” (Holmes &amp; </a:t>
            </a:r>
            <a:r>
              <a:rPr lang="en-US" sz="2000" dirty="0" err="1" smtClean="0"/>
              <a:t>Rahe</a:t>
            </a:r>
            <a:r>
              <a:rPr lang="en-US" sz="2000" dirty="0" smtClean="0"/>
              <a:t>)</a:t>
            </a:r>
            <a:endParaRPr lang="en-US" sz="2000" dirty="0">
              <a:solidFill>
                <a:schemeClr val="tx1"/>
              </a:solidFill>
              <a:latin typeface="Arial" pitchFamily="34" charset="0"/>
              <a:cs typeface="Arial" pitchFamily="34"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57158" y="428604"/>
            <a:ext cx="8429684" cy="5786478"/>
          </a:xfrm>
          <a:prstGeom prst="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i="1" dirty="0" smtClean="0">
                <a:solidFill>
                  <a:schemeClr val="tx1"/>
                </a:solidFill>
                <a:latin typeface="Arial" pitchFamily="34" charset="0"/>
                <a:cs typeface="Arial" pitchFamily="34" charset="0"/>
              </a:rPr>
              <a:t>3. </a:t>
            </a:r>
            <a:r>
              <a:rPr kumimoji="0" lang="en-US" sz="20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Stress as TRANSACTION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t>Stress is a transaction between a stimulus and a response (Lazarus &amp; </a:t>
            </a:r>
            <a:r>
              <a:rPr lang="en-US" sz="2000" dirty="0" err="1" smtClean="0"/>
              <a:t>Folkman</a:t>
            </a:r>
            <a:r>
              <a:rPr lang="en-US" sz="2000" dirty="0" smtClean="0"/>
              <a:t>, 1987)</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t>The transaction revolves around the appraisal of a “potential stressor” based on two questions:</a:t>
            </a:r>
          </a:p>
          <a:p>
            <a:pPr marL="731520" lvl="1" indent="-274320">
              <a:spcBef>
                <a:spcPct val="20000"/>
              </a:spcBef>
              <a:buClr>
                <a:schemeClr val="accent3"/>
              </a:buClr>
              <a:buSzPct val="95000"/>
              <a:buFont typeface="Wingdings" pitchFamily="2" charset="2"/>
              <a:buChar char="q"/>
            </a:pPr>
            <a:r>
              <a:rPr lang="en-US" sz="2000" dirty="0" smtClean="0"/>
              <a:t>Is it a threat?</a:t>
            </a:r>
          </a:p>
          <a:p>
            <a:pPr marL="731520" lvl="1" indent="-274320">
              <a:spcBef>
                <a:spcPct val="20000"/>
              </a:spcBef>
              <a:buClr>
                <a:schemeClr val="accent3"/>
              </a:buClr>
              <a:buSzPct val="95000"/>
              <a:buFont typeface="Wingdings" pitchFamily="2" charset="2"/>
              <a:buChar char="q"/>
            </a:pPr>
            <a:r>
              <a:rPr lang="en-US" sz="2000" dirty="0" smtClean="0"/>
              <a:t>Can I cope? </a:t>
            </a:r>
          </a:p>
          <a:p>
            <a:pPr marL="731520" lvl="1" indent="-274320">
              <a:spcBef>
                <a:spcPct val="20000"/>
              </a:spcBef>
              <a:buClr>
                <a:schemeClr val="accent3"/>
              </a:buClr>
              <a:buSzPct val="95000"/>
            </a:pPr>
            <a:endParaRPr lang="en-US" sz="2000" dirty="0" smtClean="0"/>
          </a:p>
          <a:p>
            <a:pPr marL="731520" lvl="1" indent="-274320">
              <a:spcBef>
                <a:spcPct val="20000"/>
              </a:spcBef>
              <a:buClr>
                <a:schemeClr val="accent3"/>
              </a:buClr>
              <a:buSzPct val="95000"/>
              <a:buFont typeface="Arial" pitchFamily="34" charset="0"/>
              <a:buChar char="•"/>
            </a:pPr>
            <a:r>
              <a:rPr lang="en-US" sz="2000" dirty="0" smtClean="0"/>
              <a:t>Stimulus (potential stressor) and Personality (the individual) factors mediate the transaction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0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4. Stress as a HOLISTIC HEALTH PHENOMENON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t>Stress is a response that occurs when the dimensions of health (physical, social, spiritual, emotional, intellectual, occupational and environmental) </a:t>
            </a:r>
            <a:r>
              <a:rPr lang="en-US" sz="2000" dirty="0" smtClean="0">
                <a:solidFill>
                  <a:srgbClr val="FF0000"/>
                </a:solidFill>
              </a:rPr>
              <a:t>are out of balance.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t>Lack of balance causes the body to make adjustments in order to regain and maintain homeostasis.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428604"/>
            <a:ext cx="8107680" cy="685784"/>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n-US" b="1" dirty="0" smtClean="0">
                <a:solidFill>
                  <a:schemeClr val="bg1"/>
                </a:solidFill>
                <a:latin typeface="Algerian" pitchFamily="82" charset="0"/>
              </a:rPr>
              <a:t>What is …</a:t>
            </a:r>
            <a:r>
              <a:rPr lang="en-US" dirty="0"/>
              <a:t/>
            </a:r>
            <a:br>
              <a:rPr lang="en-US" dirty="0"/>
            </a:br>
            <a:endParaRPr lang="en-US" dirty="0"/>
          </a:p>
        </p:txBody>
      </p:sp>
      <p:sp>
        <p:nvSpPr>
          <p:cNvPr id="2" name="Content Placeholder 1"/>
          <p:cNvSpPr>
            <a:spLocks noGrp="1"/>
          </p:cNvSpPr>
          <p:nvPr>
            <p:ph idx="1"/>
          </p:nvPr>
        </p:nvSpPr>
        <p:spPr>
          <a:xfrm>
            <a:off x="714348" y="1142984"/>
            <a:ext cx="3114668" cy="1069172"/>
          </a:xfrm>
        </p:spPr>
        <p:txBody>
          <a:bodyPr>
            <a:normAutofit fontScale="25000" lnSpcReduction="20000"/>
          </a:bodyPr>
          <a:lstStyle/>
          <a:p>
            <a:pPr algn="ctr">
              <a:buNone/>
            </a:pPr>
            <a:endParaRPr lang="en-US" sz="3600" dirty="0">
              <a:latin typeface="Berlin Sans FB Demi" pitchFamily="34" charset="0"/>
            </a:endParaRPr>
          </a:p>
          <a:p>
            <a:pPr algn="ctr">
              <a:buNone/>
            </a:pPr>
            <a:r>
              <a:rPr lang="en-US" sz="28800" dirty="0" smtClean="0">
                <a:latin typeface="Berlin Sans FB Demi" pitchFamily="34" charset="0"/>
              </a:rPr>
              <a:t>CRISIS</a:t>
            </a:r>
            <a:r>
              <a:rPr lang="en-US" sz="28800" dirty="0">
                <a:latin typeface="Berlin Sans FB Demi" pitchFamily="34" charset="0"/>
              </a:rPr>
              <a:t>?</a:t>
            </a:r>
          </a:p>
        </p:txBody>
      </p:sp>
      <p:pic>
        <p:nvPicPr>
          <p:cNvPr id="6" name="Picture 5" descr="crisis-planning.jpg"/>
          <p:cNvPicPr>
            <a:picLocks noChangeAspect="1"/>
          </p:cNvPicPr>
          <p:nvPr/>
        </p:nvPicPr>
        <p:blipFill>
          <a:blip r:embed="rId3" cstate="print"/>
          <a:stretch>
            <a:fillRect/>
          </a:stretch>
        </p:blipFill>
        <p:spPr>
          <a:xfrm>
            <a:off x="7572396" y="5786454"/>
            <a:ext cx="1465673" cy="977384"/>
          </a:xfrm>
          <a:prstGeom prst="rect">
            <a:avLst/>
          </a:prstGeom>
        </p:spPr>
      </p:pic>
      <p:sp>
        <p:nvSpPr>
          <p:cNvPr id="8" name="Content Placeholder 1"/>
          <p:cNvSpPr txBox="1">
            <a:spLocks/>
          </p:cNvSpPr>
          <p:nvPr/>
        </p:nvSpPr>
        <p:spPr>
          <a:xfrm>
            <a:off x="642910" y="2357430"/>
            <a:ext cx="8001056" cy="3929090"/>
          </a:xfrm>
          <a:prstGeom prst="rect">
            <a:avLst/>
          </a:prstGeom>
        </p:spPr>
        <p:txBody>
          <a:bodyPr vert="horz">
            <a:normAutofit/>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Crisis is a situation that can not be resolved by usual method of coping mechanism; as a result a person becomes unable to function normally and requires intervention to regain equilibrium.</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Crisis occurs when coping and defensive mechanism that has been used to solve problems and adapt to change is no longer effective.</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 crisis is an </a:t>
            </a:r>
            <a:r>
              <a:rPr kumimoji="0" lang="en-US" b="1" i="0" u="none" strike="noStrike" kern="1200" cap="none" spc="0" normalizeH="0" baseline="0" noProof="0" dirty="0" smtClean="0">
                <a:ln>
                  <a:noFill/>
                </a:ln>
                <a:solidFill>
                  <a:schemeClr val="tx1"/>
                </a:solidFill>
                <a:effectLst/>
                <a:uLnTx/>
                <a:uFillTx/>
                <a:latin typeface="+mn-lt"/>
                <a:ea typeface="+mn-ea"/>
                <a:cs typeface="+mn-cs"/>
              </a:rPr>
              <a:t>acute, time-limited </a:t>
            </a:r>
            <a:r>
              <a:rPr kumimoji="0" lang="en-US" b="0" i="0" u="none" strike="noStrike" kern="1200" cap="none" spc="0" normalizeH="0" baseline="0" noProof="0" dirty="0" smtClean="0">
                <a:ln>
                  <a:noFill/>
                </a:ln>
                <a:solidFill>
                  <a:schemeClr val="tx1"/>
                </a:solidFill>
                <a:effectLst/>
                <a:uLnTx/>
                <a:uFillTx/>
                <a:latin typeface="+mn-lt"/>
                <a:ea typeface="+mn-ea"/>
                <a:cs typeface="+mn-cs"/>
              </a:rPr>
              <a:t>state of disequilibrium resulting from situational, developmental or social sources of stress. </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 person in crisis is temporarily unable to cope with or adapt to the stressor by using methods of problem solving. </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People in crisis generally have a </a:t>
            </a:r>
            <a:r>
              <a:rPr kumimoji="0" lang="en-US" b="1" i="0" u="none" strike="noStrike" kern="1200" cap="none" spc="0" normalizeH="0" baseline="0" noProof="0" dirty="0" smtClean="0">
                <a:ln>
                  <a:noFill/>
                </a:ln>
                <a:solidFill>
                  <a:schemeClr val="tx1"/>
                </a:solidFill>
                <a:effectLst/>
                <a:uLnTx/>
                <a:uFillTx/>
                <a:latin typeface="+mn-lt"/>
                <a:ea typeface="+mn-ea"/>
                <a:cs typeface="+mn-cs"/>
              </a:rPr>
              <a:t>distorted perception of the event and do not have adequate situational support or coping mechanisms. </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Crises always involve change and loss.</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57158" y="1714488"/>
            <a:ext cx="8429684" cy="3786214"/>
          </a:xfrm>
        </p:spPr>
        <p:txBody>
          <a:bodyPr>
            <a:normAutofit/>
          </a:bodyPr>
          <a:lstStyle/>
          <a:p>
            <a:pPr algn="just">
              <a:lnSpc>
                <a:spcPct val="90000"/>
              </a:lnSpc>
              <a:buFont typeface="Wingdings" pitchFamily="2" charset="2"/>
              <a:buChar char="§"/>
            </a:pPr>
            <a:r>
              <a:rPr lang="en-US" sz="1800" dirty="0">
                <a:latin typeface="Arial" pitchFamily="34" charset="0"/>
                <a:cs typeface="Arial" pitchFamily="34" charset="0"/>
              </a:rPr>
              <a:t>Family crisis is the state where family functioning is completely disrupted or can no longer function normally… due to changes in the family structure (such as </a:t>
            </a:r>
            <a:r>
              <a:rPr lang="en-US" sz="1800" dirty="0">
                <a:solidFill>
                  <a:srgbClr val="FF0000"/>
                </a:solidFill>
                <a:latin typeface="Arial" pitchFamily="34" charset="0"/>
                <a:cs typeface="Arial" pitchFamily="34" charset="0"/>
              </a:rPr>
              <a:t>death, divorce, separation</a:t>
            </a:r>
            <a:r>
              <a:rPr lang="en-US" sz="1800" dirty="0">
                <a:latin typeface="Arial" pitchFamily="34" charset="0"/>
                <a:cs typeface="Arial" pitchFamily="34" charset="0"/>
              </a:rPr>
              <a:t>) or there are too many stressors at any one time. </a:t>
            </a:r>
          </a:p>
          <a:p>
            <a:pPr algn="just">
              <a:lnSpc>
                <a:spcPct val="90000"/>
              </a:lnSpc>
              <a:buFont typeface="Wingdings" pitchFamily="2" charset="2"/>
              <a:buChar char="§"/>
            </a:pPr>
            <a:r>
              <a:rPr lang="en-US" sz="1800" dirty="0">
                <a:latin typeface="Arial" pitchFamily="34" charset="0"/>
                <a:cs typeface="Arial" pitchFamily="34" charset="0"/>
              </a:rPr>
              <a:t>As such family members experience very high levels of stress</a:t>
            </a:r>
            <a:r>
              <a:rPr lang="en-US" sz="1800" dirty="0" smtClean="0">
                <a:latin typeface="Arial" pitchFamily="34" charset="0"/>
                <a:cs typeface="Arial" pitchFamily="34" charset="0"/>
              </a:rPr>
              <a:t>.</a:t>
            </a:r>
          </a:p>
          <a:p>
            <a:pPr algn="just"/>
            <a:r>
              <a:rPr lang="en-US" sz="1800" dirty="0" smtClean="0">
                <a:latin typeface="Arial" pitchFamily="34" charset="0"/>
                <a:cs typeface="Arial" pitchFamily="34" charset="0"/>
              </a:rPr>
              <a:t>A threatening situation, or a situation where there are </a:t>
            </a:r>
            <a:r>
              <a:rPr lang="en-US" sz="1800" dirty="0" smtClean="0">
                <a:solidFill>
                  <a:srgbClr val="FF0000"/>
                </a:solidFill>
                <a:latin typeface="Arial" pitchFamily="34" charset="0"/>
                <a:cs typeface="Arial" pitchFamily="34" charset="0"/>
              </a:rPr>
              <a:t>too many stressors</a:t>
            </a:r>
            <a:r>
              <a:rPr lang="en-US" sz="1800" dirty="0" smtClean="0">
                <a:latin typeface="Arial" pitchFamily="34" charset="0"/>
                <a:cs typeface="Arial" pitchFamily="34" charset="0"/>
              </a:rPr>
              <a:t>, or a situation that cannot be handled (France, J, 1980)</a:t>
            </a:r>
          </a:p>
          <a:p>
            <a:pPr algn="just"/>
            <a:r>
              <a:rPr lang="en-US" sz="1800" dirty="0" smtClean="0">
                <a:latin typeface="Arial" pitchFamily="34" charset="0"/>
                <a:cs typeface="Arial" pitchFamily="34" charset="0"/>
              </a:rPr>
              <a:t>Characteristics of crisis:</a:t>
            </a:r>
          </a:p>
          <a:p>
            <a:pPr lvl="2" algn="just"/>
            <a:r>
              <a:rPr lang="en-US" sz="1800" dirty="0" smtClean="0">
                <a:latin typeface="Arial" pitchFamily="34" charset="0"/>
                <a:cs typeface="Arial" pitchFamily="34" charset="0"/>
              </a:rPr>
              <a:t>Happens suddenly</a:t>
            </a:r>
          </a:p>
          <a:p>
            <a:pPr lvl="2" algn="just"/>
            <a:r>
              <a:rPr lang="en-US" sz="1800" dirty="0" smtClean="0">
                <a:latin typeface="Arial" pitchFamily="34" charset="0"/>
                <a:cs typeface="Arial" pitchFamily="34" charset="0"/>
              </a:rPr>
              <a:t>Inability to react</a:t>
            </a:r>
          </a:p>
          <a:p>
            <a:pPr lvl="2" algn="just"/>
            <a:r>
              <a:rPr lang="en-US" sz="1800" dirty="0" smtClean="0">
                <a:latin typeface="Arial" pitchFamily="34" charset="0"/>
                <a:cs typeface="Arial" pitchFamily="34" charset="0"/>
              </a:rPr>
              <a:t>Feelings of ‘hopelessness &amp; ‘helplessness’ &amp; fear</a:t>
            </a:r>
          </a:p>
          <a:p>
            <a:pPr lvl="2" algn="just"/>
            <a:r>
              <a:rPr lang="en-US" sz="1800" dirty="0" smtClean="0">
                <a:latin typeface="Arial" pitchFamily="34" charset="0"/>
                <a:cs typeface="Arial" pitchFamily="34" charset="0"/>
              </a:rPr>
              <a:t>Other stress symptoms</a:t>
            </a:r>
          </a:p>
          <a:p>
            <a:pPr algn="just">
              <a:lnSpc>
                <a:spcPct val="90000"/>
              </a:lnSpc>
              <a:buFont typeface="Wingdings" pitchFamily="2" charset="2"/>
              <a:buChar char="§"/>
            </a:pPr>
            <a:endParaRPr lang="en-US" sz="1800" dirty="0">
              <a:latin typeface="Arial" pitchFamily="34" charset="0"/>
              <a:cs typeface="Arial" pitchFamily="34" charset="0"/>
            </a:endParaRPr>
          </a:p>
          <a:p>
            <a:pPr algn="just">
              <a:lnSpc>
                <a:spcPct val="90000"/>
              </a:lnSpc>
              <a:buFontTx/>
              <a:buNone/>
            </a:pPr>
            <a:endParaRPr lang="en-US" b="1" i="1" dirty="0">
              <a:solidFill>
                <a:srgbClr val="FFFF00"/>
              </a:solidFill>
              <a:latin typeface="Bradley Hand ITC" pitchFamily="66" charset="0"/>
            </a:endParaRPr>
          </a:p>
        </p:txBody>
      </p:sp>
      <p:sp>
        <p:nvSpPr>
          <p:cNvPr id="58370" name="Rectangle 2"/>
          <p:cNvSpPr>
            <a:spLocks noGrp="1" noChangeArrowheads="1"/>
          </p:cNvSpPr>
          <p:nvPr>
            <p:ph type="title"/>
          </p:nvPr>
        </p:nvSpPr>
        <p:spPr>
          <a:xfrm>
            <a:off x="428596" y="714356"/>
            <a:ext cx="8229600" cy="77554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latin typeface="Kidprint" pitchFamily="66" charset="0"/>
              </a:rPr>
              <a:t>WHAT IS FAMILY CRISIS</a:t>
            </a:r>
          </a:p>
        </p:txBody>
      </p:sp>
      <p:pic>
        <p:nvPicPr>
          <p:cNvPr id="4" name="Picture 2" descr="Cartoon: Crisis (medium) by cartoonharry tagged crisis,cat,goldfish"/>
          <p:cNvPicPr>
            <a:picLocks noChangeAspect="1" noChangeArrowheads="1"/>
          </p:cNvPicPr>
          <p:nvPr/>
        </p:nvPicPr>
        <p:blipFill>
          <a:blip r:embed="rId3" cstate="print"/>
          <a:srcRect/>
          <a:stretch>
            <a:fillRect/>
          </a:stretch>
        </p:blipFill>
        <p:spPr bwMode="auto">
          <a:xfrm>
            <a:off x="6500826" y="4875619"/>
            <a:ext cx="2643174" cy="198238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14282" y="214290"/>
          <a:ext cx="8786874"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407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571472" y="2071678"/>
            <a:ext cx="8077200" cy="1357322"/>
          </a:xfrm>
        </p:spPr>
        <p:txBody>
          <a:bodyPr>
            <a:normAutofit/>
          </a:bodyPr>
          <a:lstStyle/>
          <a:p>
            <a:r>
              <a:rPr lang="en-US" sz="1600" dirty="0">
                <a:latin typeface="Arial" pitchFamily="34" charset="0"/>
                <a:cs typeface="Arial" pitchFamily="34" charset="0"/>
              </a:rPr>
              <a:t>Relationship problems and irritating daily </a:t>
            </a:r>
            <a:r>
              <a:rPr lang="en-US" sz="1600" dirty="0" smtClean="0">
                <a:latin typeface="Arial" pitchFamily="34" charset="0"/>
                <a:cs typeface="Arial" pitchFamily="34" charset="0"/>
              </a:rPr>
              <a:t>responsibilities.</a:t>
            </a:r>
            <a:endParaRPr lang="en-US" sz="1600" dirty="0">
              <a:latin typeface="Arial" pitchFamily="34" charset="0"/>
              <a:cs typeface="Arial" pitchFamily="34" charset="0"/>
            </a:endParaRPr>
          </a:p>
          <a:p>
            <a:r>
              <a:rPr lang="en-US" sz="1600" dirty="0" smtClean="0">
                <a:latin typeface="Arial" pitchFamily="34" charset="0"/>
                <a:cs typeface="Arial" pitchFamily="34" charset="0"/>
              </a:rPr>
              <a:t>‘Daily </a:t>
            </a:r>
            <a:r>
              <a:rPr lang="en-US" sz="1600" dirty="0">
                <a:latin typeface="Arial" pitchFamily="34" charset="0"/>
                <a:cs typeface="Arial" pitchFamily="34" charset="0"/>
              </a:rPr>
              <a:t>hassles’ considered as more stressful (</a:t>
            </a:r>
            <a:r>
              <a:rPr lang="en-US" sz="1600" dirty="0" err="1">
                <a:latin typeface="Arial" pitchFamily="34" charset="0"/>
                <a:cs typeface="Arial" pitchFamily="34" charset="0"/>
              </a:rPr>
              <a:t>Kanner</a:t>
            </a:r>
            <a:r>
              <a:rPr lang="en-US" sz="1600" dirty="0">
                <a:latin typeface="Arial" pitchFamily="34" charset="0"/>
                <a:cs typeface="Arial" pitchFamily="34" charset="0"/>
              </a:rPr>
              <a:t> et al., 1981, De </a:t>
            </a:r>
            <a:r>
              <a:rPr lang="en-US" sz="1600" dirty="0" err="1">
                <a:latin typeface="Arial" pitchFamily="34" charset="0"/>
                <a:cs typeface="Arial" pitchFamily="34" charset="0"/>
              </a:rPr>
              <a:t>Longis</a:t>
            </a:r>
            <a:r>
              <a:rPr lang="en-US" sz="1600" dirty="0">
                <a:latin typeface="Arial" pitchFamily="34" charset="0"/>
                <a:cs typeface="Arial" pitchFamily="34" charset="0"/>
              </a:rPr>
              <a:t> 1988</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p>
            <a:r>
              <a:rPr lang="en-US" sz="1600" dirty="0">
                <a:latin typeface="Arial" pitchFamily="34" charset="0"/>
                <a:cs typeface="Arial" pitchFamily="34" charset="0"/>
              </a:rPr>
              <a:t>More accurately predicts stress related diseases like flu, migraines, backaches </a:t>
            </a:r>
            <a:r>
              <a:rPr lang="en-US" sz="1600" dirty="0" smtClean="0">
                <a:latin typeface="Arial" pitchFamily="34" charset="0"/>
                <a:cs typeface="Arial" pitchFamily="34" charset="0"/>
              </a:rPr>
              <a:t>etc.</a:t>
            </a:r>
            <a:endParaRPr lang="en-US" sz="1600" dirty="0">
              <a:latin typeface="Arial" pitchFamily="34" charset="0"/>
              <a:cs typeface="Arial" pitchFamily="34" charset="0"/>
            </a:endParaRPr>
          </a:p>
        </p:txBody>
      </p:sp>
      <p:sp>
        <p:nvSpPr>
          <p:cNvPr id="65538"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dirty="0" smtClean="0">
                <a:solidFill>
                  <a:schemeClr val="tx1"/>
                </a:solidFill>
                <a:latin typeface="Berlin Sans FB Demi" pitchFamily="34" charset="0"/>
              </a:rPr>
              <a:t>WHAT ARE </a:t>
            </a:r>
            <a:r>
              <a:rPr lang="en-US" sz="2800" b="1" dirty="0" smtClean="0">
                <a:solidFill>
                  <a:schemeClr val="tx1"/>
                </a:solidFill>
                <a:latin typeface="Berlin Sans FB Demi" pitchFamily="34" charset="0"/>
              </a:rPr>
              <a:t>‘</a:t>
            </a:r>
            <a:r>
              <a:rPr lang="en-US" sz="4000" b="1" dirty="0" smtClean="0">
                <a:solidFill>
                  <a:schemeClr val="tx1"/>
                </a:solidFill>
                <a:latin typeface="Berlin Sans FB Demi" pitchFamily="34" charset="0"/>
              </a:rPr>
              <a:t>DAILY HASSLES’</a:t>
            </a:r>
            <a:r>
              <a:rPr lang="en-US" sz="2800" dirty="0">
                <a:solidFill>
                  <a:schemeClr val="tx1"/>
                </a:solidFill>
                <a:latin typeface="Baskerville Old Face" pitchFamily="18" charset="0"/>
              </a:rPr>
              <a:t/>
            </a:r>
            <a:br>
              <a:rPr lang="en-US" sz="2800" dirty="0">
                <a:solidFill>
                  <a:schemeClr val="tx1"/>
                </a:solidFill>
                <a:latin typeface="Baskerville Old Face" pitchFamily="18" charset="0"/>
              </a:rPr>
            </a:br>
            <a:r>
              <a:rPr lang="en-US" sz="1600" dirty="0">
                <a:solidFill>
                  <a:schemeClr val="tx1"/>
                </a:solidFill>
                <a:latin typeface="Baskerville Old Face" pitchFamily="18" charset="0"/>
              </a:rPr>
              <a:t>(Lazarus &amp; De </a:t>
            </a:r>
            <a:r>
              <a:rPr lang="en-US" sz="1600" dirty="0" err="1">
                <a:solidFill>
                  <a:schemeClr val="tx1"/>
                </a:solidFill>
                <a:latin typeface="Baskerville Old Face" pitchFamily="18" charset="0"/>
              </a:rPr>
              <a:t>Longis</a:t>
            </a:r>
            <a:r>
              <a:rPr lang="en-US" sz="1600" dirty="0">
                <a:solidFill>
                  <a:schemeClr val="tx1"/>
                </a:solidFill>
                <a:latin typeface="Baskerville Old Face" pitchFamily="18" charset="0"/>
              </a:rPr>
              <a:t>, 1988, </a:t>
            </a:r>
            <a:r>
              <a:rPr lang="en-US" sz="1600" dirty="0" err="1">
                <a:solidFill>
                  <a:schemeClr val="tx1"/>
                </a:solidFill>
                <a:latin typeface="Baskerville Old Face" pitchFamily="18" charset="0"/>
              </a:rPr>
              <a:t>Kanner</a:t>
            </a:r>
            <a:r>
              <a:rPr lang="en-US" sz="1600" dirty="0">
                <a:solidFill>
                  <a:schemeClr val="tx1"/>
                </a:solidFill>
                <a:latin typeface="Baskerville Old Face" pitchFamily="18" charset="0"/>
              </a:rPr>
              <a:t> 1981</a:t>
            </a:r>
            <a:r>
              <a:rPr lang="en-US" sz="1600" dirty="0" smtClean="0">
                <a:solidFill>
                  <a:schemeClr val="tx1"/>
                </a:solidFill>
                <a:latin typeface="Baskerville Old Face" pitchFamily="18" charset="0"/>
              </a:rPr>
              <a:t>)</a:t>
            </a:r>
            <a:endParaRPr lang="en-US" sz="2800" dirty="0">
              <a:solidFill>
                <a:schemeClr val="tx1"/>
              </a:solidFill>
              <a:latin typeface="Baskerville Old Face" pitchFamily="18" charset="0"/>
            </a:endParaRPr>
          </a:p>
        </p:txBody>
      </p:sp>
      <p:pic>
        <p:nvPicPr>
          <p:cNvPr id="4" name="Picture 3" descr="daily-hassles-2-638.jpg"/>
          <p:cNvPicPr>
            <a:picLocks noChangeAspect="1"/>
          </p:cNvPicPr>
          <p:nvPr/>
        </p:nvPicPr>
        <p:blipFill>
          <a:blip r:embed="rId3"/>
          <a:stretch>
            <a:fillRect/>
          </a:stretch>
        </p:blipFill>
        <p:spPr>
          <a:xfrm>
            <a:off x="1142976" y="3429000"/>
            <a:ext cx="6643734" cy="30784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214290"/>
            <a:ext cx="8501122" cy="1571636"/>
          </a:xfrm>
        </p:spPr>
        <p:style>
          <a:lnRef idx="2">
            <a:schemeClr val="accent6"/>
          </a:lnRef>
          <a:fillRef idx="1">
            <a:schemeClr val="lt1"/>
          </a:fillRef>
          <a:effectRef idx="0">
            <a:schemeClr val="accent6"/>
          </a:effectRef>
          <a:fontRef idx="minor">
            <a:schemeClr val="dk1"/>
          </a:fontRef>
        </p:style>
        <p:txBody>
          <a:bodyPr>
            <a:noAutofit/>
          </a:bodyPr>
          <a:lstStyle/>
          <a:p>
            <a:r>
              <a:rPr lang="en-US" sz="8800" dirty="0">
                <a:solidFill>
                  <a:schemeClr val="tx1"/>
                </a:solidFill>
                <a:latin typeface="Berlin Sans FB Demi" pitchFamily="34" charset="0"/>
              </a:rPr>
              <a:t>What is coping?</a:t>
            </a:r>
          </a:p>
        </p:txBody>
      </p:sp>
      <p:pic>
        <p:nvPicPr>
          <p:cNvPr id="47106" name="Picture 2" descr="http://api.ning.com:80/files/JHS5fnHuLYn-01X-1nv5uNEMMiKVR9xixBIpPdDJ2qhC2bWSYzNRwx*P4WcXK5ZKWD8FsXyqKMUM3re0fqWPvfUc8WToYCny/copingskills_coloring_page_jpg_468x609_q85.jpg"/>
          <p:cNvPicPr>
            <a:picLocks noChangeAspect="1" noChangeArrowheads="1"/>
          </p:cNvPicPr>
          <p:nvPr/>
        </p:nvPicPr>
        <p:blipFill>
          <a:blip r:embed="rId2" cstate="print"/>
          <a:srcRect b="7984"/>
          <a:stretch>
            <a:fillRect/>
          </a:stretch>
        </p:blipFill>
        <p:spPr bwMode="auto">
          <a:xfrm rot="865906">
            <a:off x="5261939" y="2307388"/>
            <a:ext cx="2209800" cy="2513805"/>
          </a:xfrm>
          <a:prstGeom prst="rect">
            <a:avLst/>
          </a:prstGeom>
          <a:noFill/>
        </p:spPr>
      </p:pic>
      <p:pic>
        <p:nvPicPr>
          <p:cNvPr id="4" name="Picture 3" descr="what-are-coping-skills.jpeg"/>
          <p:cNvPicPr>
            <a:picLocks noChangeAspect="1"/>
          </p:cNvPicPr>
          <p:nvPr/>
        </p:nvPicPr>
        <p:blipFill>
          <a:blip r:embed="rId3" cstate="print"/>
          <a:stretch>
            <a:fillRect/>
          </a:stretch>
        </p:blipFill>
        <p:spPr>
          <a:xfrm rot="20639902">
            <a:off x="1302060" y="2468784"/>
            <a:ext cx="3178959" cy="21193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1714488"/>
            <a:ext cx="7786742" cy="3357586"/>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2400" dirty="0" smtClean="0">
                <a:latin typeface="Bookman Old Style" pitchFamily="18" charset="0"/>
              </a:rPr>
              <a:t>WHY </a:t>
            </a:r>
            <a:r>
              <a:rPr lang="en-US" sz="2400" dirty="0">
                <a:latin typeface="Bookman Old Style" pitchFamily="18" charset="0"/>
              </a:rPr>
              <a:t>WE LEARN ABOUT </a:t>
            </a:r>
            <a:r>
              <a:rPr lang="en-US" sz="2400" dirty="0" smtClean="0">
                <a:latin typeface="Bookman Old Style" pitchFamily="18" charset="0"/>
              </a:rPr>
              <a:t>STRESS AND COPING???</a:t>
            </a:r>
          </a:p>
          <a:p>
            <a:pPr>
              <a:buNone/>
            </a:pPr>
            <a:endParaRPr lang="en-US" sz="2400" dirty="0" smtClean="0">
              <a:latin typeface="Bookman Old Style" pitchFamily="18" charset="0"/>
            </a:endParaRPr>
          </a:p>
          <a:p>
            <a:pPr lvl="1"/>
            <a:r>
              <a:rPr lang="en-US" sz="2400" b="1" dirty="0" smtClean="0">
                <a:latin typeface="Bookman Old Style" pitchFamily="18" charset="0"/>
              </a:rPr>
              <a:t>WHY STRESS?</a:t>
            </a:r>
          </a:p>
          <a:p>
            <a:pPr lvl="1"/>
            <a:r>
              <a:rPr lang="en-US" sz="2400" b="1" dirty="0" smtClean="0">
                <a:latin typeface="Bookman Old Style" pitchFamily="18" charset="0"/>
              </a:rPr>
              <a:t>WHY COPING?</a:t>
            </a:r>
          </a:p>
          <a:p>
            <a:pPr lvl="1"/>
            <a:r>
              <a:rPr lang="en-US" sz="2400" b="1" dirty="0" smtClean="0">
                <a:latin typeface="Bookman Old Style" pitchFamily="18" charset="0"/>
              </a:rPr>
              <a:t>WHY </a:t>
            </a:r>
            <a:r>
              <a:rPr lang="en-US" sz="2400" b="1" dirty="0">
                <a:latin typeface="Bookman Old Style" pitchFamily="18" charset="0"/>
              </a:rPr>
              <a:t>STRESS AND COPING?</a:t>
            </a:r>
          </a:p>
        </p:txBody>
      </p:sp>
      <p:sp>
        <p:nvSpPr>
          <p:cNvPr id="3" name="Title 2"/>
          <p:cNvSpPr>
            <a:spLocks noGrp="1"/>
          </p:cNvSpPr>
          <p:nvPr>
            <p:ph type="title"/>
          </p:nvPr>
        </p:nvSpPr>
        <p:spPr>
          <a:xfrm>
            <a:off x="500034" y="357166"/>
            <a:ext cx="8286808" cy="976329"/>
          </a:xfrm>
          <a:noFill/>
          <a:ln>
            <a:noFill/>
          </a:ln>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b="1" dirty="0">
                <a:solidFill>
                  <a:schemeClr val="tx1"/>
                </a:solidFill>
                <a:latin typeface="+mn-lt"/>
              </a:rPr>
              <a:t>FEM 3105</a:t>
            </a:r>
            <a:br>
              <a:rPr lang="en-US" b="1" dirty="0">
                <a:solidFill>
                  <a:schemeClr val="tx1"/>
                </a:solidFill>
                <a:latin typeface="+mn-lt"/>
              </a:rPr>
            </a:br>
            <a:r>
              <a:rPr lang="en-US" b="1" dirty="0">
                <a:solidFill>
                  <a:schemeClr val="tx1"/>
                </a:solidFill>
                <a:latin typeface="+mn-lt"/>
              </a:rPr>
              <a:t>STRESS &amp; </a:t>
            </a:r>
            <a:r>
              <a:rPr lang="en-US" b="1" dirty="0" smtClean="0">
                <a:solidFill>
                  <a:schemeClr val="tx1"/>
                </a:solidFill>
                <a:latin typeface="+mn-lt"/>
              </a:rPr>
              <a:t>COPING 3(3+0</a:t>
            </a:r>
            <a:r>
              <a:rPr lang="en-US" b="1" dirty="0">
                <a:solidFill>
                  <a:schemeClr val="tx1"/>
                </a:solidFill>
                <a:latin typeface="+mn-lt"/>
              </a:rPr>
              <a:t>)</a:t>
            </a:r>
          </a:p>
        </p:txBody>
      </p:sp>
      <p:sp>
        <p:nvSpPr>
          <p:cNvPr id="83970" name="AutoShape 2" descr="data:image/jpeg;base64,/9j/4AAQSkZJRgABAQAAAQABAAD/2wCEAAkGBhQSERUUExQWFRUWGRoYGRgYGR4aHBodHR4cHBwfHB0aHCYfHB4jHxkcIS8gIykpLCwsGh4xNTAqNSYrLCkBCQoKDgwOGg8PGikkHyUsKSkpKSwpKikqKS0pKTQsLC0sLCkpLTUqLCw0LCwsLSkpLSwqLCwvKSksNiwsKSwsLP/AABEIAOEA4QMBIgACEQEDEQH/xAAcAAACAwEBAQEAAAAAAAAAAAAEBQIDBgABBwj/xABQEAACAgAEAwUEBAkJBwIFBQABAgMRAAQSIQUxQQYTIlFhMnGBkRRCobEHIzM0UnKSwdEVJFNic4Ky0uEWF0OTosLwVNN1lMPi8SY1Y2R0/8QAGQEBAQEBAQEAAAAAAAAAAAAAAAECAwQF/8QAMREAAgIBAwIEBAMJAAAAAAAAAAECEQMEEiExQQUTUWFxgZGxIjLxFTM0QnKhwdHw/9oADAMBAAIRAxEAPwD6nxHKlkiBBsLz0M+407EaSRdcz0sUcEMrGRSFeqWxtXTnYPiF8hp2B35Y9zWYXSlzd3YuyQC2w322sX02vEIoSygjMAgjZgee43G9Hy2wB5m42BkVZIgshN6r1KSoBocjsLF1z646Wcrq7t4yrKB4nI00KvYGxVGttxz327PSoJGBiZmq7UMb2sA6R5qBv6Y9nijRwohLWLISz1NahsK8jfwwAPxiQoqUJGAQfjBJIq9B4hEbJ62aHrgwM2ldMqEBV3Ju7sA2STuaqyeWAuNuVdQrEeFQFDSA8yCKjU2WGwvfwmsWvl43EZLldSR6aLkeFgdyauywHi3wARHOxoiaMg8uW9bmjW+2PI82SygTxkE7DayNthXXn9nxCjy8dJc16AQpAatqLe0TdqK2Nc6wRkoo0ZQJLIOwINm1VeZ58r9BtyGAC0A7wnvAdJIqtwWrYm/kMDyGODLufbUAagNIu6H1QBvd/HEXjBEw39oHZWJ52CApBPvH7sByd0uVlEpZY7A1DUGIAWqVixBFVXpywAyMcTTGMpbaNdnlTMw8+d2b9cCxPG0AlES1bbO9ABSVuzYrwih0xmBxrKl9SzZ93rTamzV3XLzJwTJxQmBYoslmnVTqBlQc7Jv2l3s88AaLJhWidjG2XB2sMQxA31cgRuTzFm/XFUkaplmCttr3JXQdyLD7qfjttXxS5Ti+YWNlORfxG/a0+X9cnp0IxanGpBGVbLy2W1HeweQo+ItVADmfltgBtlYw+UILhQap/I2CDWsgG68N+lDEoeHqjAxyqGJbSCARpI9kDUORQm/1vXAWX4zE0ZRiYiTYBVqTlWk3exF3tRPlgh44H5S7k6vCLJNKh5DmbPTfWxwBW3CoNNGYafDYLcx+LI+ttegbjnq92C8zlxIqKJ11JtdX4jyNBhTeE/btinLxwKKDnmpBIYAAaWobVv3XTfb0xCTLREAGYqYx4fDTKLYAmxzDUb9BtvuAVxCciNG1a71AhNQ1Agixp1UR67Y7L5Yvl6FgliQLcUNXK2pjtf7sVZzLhI4yiyMqlqC6kIDWd68QA5bA9MWQo8uXUI4UsbLamYjmasnUSDQPLrt0wBCXIzWPESoY+EHcDUxA3YXsRzPTHi5Gccm+tr3Y70T4efW9zy2G22/v0Ga7LgqSzFdZ6nkD5cjXoRyOIjh0p5sAbB2Y17IFDqN/vwBfl+GyDSS7e1bDUa07nzO9hbrpfmcVxyj6UQAoNmyDRIrqOR+r67Y7iR/HDmR4TW/h39sbfDn1O3PFzIFmLmRRubG91VV7VVe/LAA+Rl/Hf8MkswuyX+vtuNhtyuhXriM8yKCDADVpsdq/GDe/Oj+1i/IIFkLd5GwcmhRu7J2JbyoUBWw88RInArvF3FcxYPny38vjgAdpY7P4ptia0s1bcmFcrZVFjn5msH5Zb1ju9B00d7vVZ+O9nfzxCbOSIqEkGy1kLqHPwn2hW3r5+WK+LZiZXqPXQC+yqsDbENq1EGwNxVWed4AUfR3/AKKT/l//AGY7DHvJv0s1/wAqH+GOwBDNqfo8BVisQRbDMig7Ctd1e3QbHqMXTOTFEaugTsOgryoAct6xXxmDUI/BrpD4o1brpBCFW8IIs72NhgvNRs0aUGfmCXABAPUgAbj0HvGAB+L0ZfEsh0jYopBOxPtqpYbiqBGLOJSBZCT3u6LWjUBt3h+qDvdD4jFfEoCZ9xLoIolBfMML9kjl4a5730x5x5KYE1VAbprLGz4VOg6T6i+fs9cAEZ5ImkUOH1aQ1hygABPOnW6JPIE4qTPRaEqNygViLrYIQWvU92CFO9388FZzKxsfHdsuj3Anzo1d1frik5OEawNQADhqBoawoYDbnsDXmTgCAMABPdkqt+LpewIALWfI7Vzx7PxGGFtARtSsdlF76R6+TUPj5YX56NdWlSdIJNGubc62sA2TV8+mJZeMA318+uAIiKeUsbEKswblqfbl6CsE5Lsnl13ZO8Pm5v7OX2Yjm+MRQC5Go9FG7H3Ab4Xz9oc44/m+XEa/pzc/eEXf54Es1kMCoKVQo8lAH3YqzDgcyB7zX34xkHDJsx+Wz8x80iqED5bkeuKT2dymrSkbTv5s7t/3b/di0Td2NTLnE/TT9ofxwM8gPIg+43gPJdkIAvihjv0HLHS9nINRVIRYAJpivO6689sXaTeiU+AX2Njb3YJi4HdGNpEX1a/sP8cQn4TKv6Lj02Py5Ym1l3orj4lWzixd7e5h9mon34c5eaBxrti1hruze/oB15EVsPLGXmU9QRiOXkKmwaOIaNbmDF3ekO6hNYJUL11AjcEb0aoDpXTF8+YjKAOztuaNC25jagBXTphRk+MGqOgP0dl1Ae+iD9uCZOIS6I17uFHkm7okrqQjSzBwAwO4A2J23wATLFCrUQ9r7t/ZPU19ZRj1IojuBIaoH2ep0jn5nAeZ4zJGmYtYjLEYhrCnSwcqBY1WCPLV5YJzU8mXhllkED6RYEaFNydyxLNtZvbyOALM/H+O1WKTRYsA7k1XhJO/qPLHcRl0u3gjI8G55nWzDfoa0k/HEZJ5I4nnl7mbQhdO7Qg8iTTFmseorriUM8vcvK7QyL3ZddCGrAsCy51D5HAFI4gqk1EqldRvppDadQHXrYG+3XbHkvEFpm7uM0SKJ3OxIPL2RpHyPlj1eKvL3Mcax948SzOzAlUBrkoIJJbkL6XePW4pJG0scqxmRYnljdQQrqvMFSSQQasXRBwB5mcxrQVHWl9IFnwsADyqjR23BG2LeKZYvI2hn1qIjpXRRp207spIo2T0rAi9oC+SklZE76JbZCLWyAVI3vSykEb/AHYt7RyqHUakEmnZfErVe9usqAJ7735WcAT7rNebftRf+zjsJf5P/wDh/wDzJP8ANjsAaPPxyaYxCWFjTvzXYMCb6+Er/ewOhmNEiQM2hlH1VBa2V+lqDW/kK3xYkD6gBmBq6C7urva//wAfDFq5N/6az13O46cjt8PLAAOXGZGjVrrYvvZqouRP1r12PLUB0wTxjKOzqypdCiwZtQF70oZRy67k8qwSmUfQymTWSQQTttsSprod/gcVNkXBZu8AU7kbgKNuRvyUD5nAEuJIdUbUdKm2O3mPj8j88Kc9xUWwj+sbPofT5YAzedJsA7cgfTp5fP3+eB8shJoc8AGxN1OPDmWfZWEa9XPP+6P34NyvDQd23Hl54OXhMZ+oMaSObn2AuFcMhW2Snbq5Opr9/T4Yu4jxeKD2zbdFG5/0+OL+CyxuHCJo0OUYbcx12xCKLLNm35NOApIIJ0igBViuo9d8WzG3nkTjhc2aOsqsC9LHiPvG3zNY9g4i2S8E8NIf+Kgu/f5/YfTGlzvEY4dPeOE1nSt9SemL5IgwKsAQdiCLBxDYNkc3HMuqNgy+Y+49QcCT5dHmcXIrKiklWoEEvXx2PzGKeysuXZZTllZVEhDBv0gBenc7YtzORjlzDgPMjiNNWhtKlSX03tudmwFFWXhRVhdWlKyFQoLbDUCdxgviMelRdAFgLIsD1IHPCPhjx6ofDm+71hYy7oY9Q1KuwN1sQNsanPNIEJiCs22zGhXX4+ljCy7UxSqpINJKsQSBW1+o8v8ATC3OcCrdfl1/1w2yOaYy1M0inbSpXQpO9+zYav1jgnimzRUCSSwoVv4SepA6YXfUm2vymPCEc8HQurALIutQbAN7HzBG4wbnMpqLWNJABo16+R9MLwlHEaNp2WT8PbuMzFHGWjLRyRgeIkFl7xbO5oqTv0OG2RkijWQx5ORNhqAiVS4uqHi8VWTXleAsrOV2BIvyNYNR5jvbMh0DwkavCV1HpWq369ByxCg/DYiksskUEqQd2PxZAUvJfNEJ28Ox5XimLJEvK0EMkMbQyBlZdAeQ+zpS9iN7NC7GGWYkkVI7JB1MTuAxW/CL5Fqrbe9/fjzM5thmlQM1GvCSoHL6oHi6b6vWsABZPLSZdoZe7Z1OXjikVd3QqLB09RuQQN8TzWXkzDyS92yKsEkcats7s4snT0HhAAO/PBEk8rsYy5jCs5MgMdsLOhVBvofFqA9muuPM3mnCRtIzKrIveaQdjzOkg0C117uWAFnG+CSfRkaJSZDCsUidWWhX95G392rDjjcU5/JBa0nouvV0rX4a+3Eyx7mMtJp8PN7U2eV3RsDofU9MVqNz/OFIBNjV7POxd3sAefkT5jAAn0f+rnPlHjsEeD/1A/bb/NjsATysAWRSJVJ1HUQaLXexF1za/Q8ueF3Eq+i5uhVpe2n7wST8fhWDYpILVvxhZdIVSDqqtSgCtxQO/vs49RsuyvEWLCVWYqRpNKacWADYIOx354AW5tWhEskcRgV0ESptbSM1BgkZIGkE+p8tsAjOlUbKpqEauSCwKnQQGC0wBHiJ59AMP+L8ZgVBK1sYzqQUd20CtvKpBudgW88ZvLK2ks+7udTe89PhgCLjDvIZHTGa9og7/cML8jAXfbpjR5SAgb/+fPGkvU5zlXCBuA5gSRgD2l8LDqCMH5vNpCheRgqjmT9w8z6YXcR7LRytrDPE/VkNX7xgWDsJFqDTSSz1yDtt8RzPzwsiSLexis0UkzCu/laQD+qdhgLhMl8XzfpGn/ZjWqoAobAYyfGfwcw5md5mllUvVhdNbADqPTA0VfhCmF5IWN8wvX3Y1/0hP0l+Yxif90OW6zTn4p/kx3+5/Kf0k/7Sf5MQpf8Agxe4cwf/AOw/3LhzxGCWOfv4VWTUgSSMsEJ0klWUnaxqYEGrseWLOzfZqLJRtHEXIZtZ1kE3QHQDbYYU9rc1kkkAmhSbMMo0oSAdNmizsQqLd7n1oHABUKzTyRa4Rl4Yn7yi6szsL0gBLCqCbNnfbDLjOvugEDG2XUEIVit+IKSRR+IPPGX7P8CyvfJK8uWEoI7uGB1CKem96pG9+3kMaTtDtCG1Kmh0cFlZhYYGiE339MACcML95+MTM1qpNTrpVa21U9sbvnfTDqXLhipPNSSPiCPuOMnw3P8AeSKnfQtc/eEKkoOq70jUKHxxp+JROTFo2p9zVgDQ43FjrQ+OIU9l4eGJJJs6f+ncffhbxHIX7x9uPYomGoSK7bPoKg89b7gC9JIKkE9OuJPl5KJYG99xe50r9l3VdcaTMuPdCuPFzIWpe8kjUkWYzR+0HbfHZqLS11sTR9+JqtisZNJ2iWRzTPEjSEuVaRNQC0xV9KsbBAsDcj1waVLTsvQMrEBl3oJRojVzA5HoPPcCKWwsZNd2xvkAQSK5kc7PngmdT9LFaqsXSsANh9b2WsBdhXS8ClM2RMjlTEiEM7NL3UbahfgC6gdRIIskdCNrGOzUerudZSF1iDeJmUA8iFUMoFdTdgEDAWcQGVrjQancG8qzlQLptQFOWr3eL03P4gQO7B9gItEv3IvfoaF0BtW2ADIyWWGQMqsFOzkmw2kE3z51R9fXAf0COye9Rr1GmPn3mw3sD8Z08rHPBmbjj0R96GLEaVUEux5Mdxz9ndsVHLQm2bXalFbVd2wUKCK8mUHAFHdH/wBQv/Nf/NjsefR8r+k/2/5ceYAsj4YsTjRKgdabSx/qaXvewKAI8qPQ4iOErIGImQu10y1tISW2F8gDVcyLvniESAZeWJkbvystnQTrYhvEHqjq6b+npiByJlWFVLWrEhu6MehhH4TRAvf52RgBLx/Kg5mKANqod5JXKgsaKp9dUd/HF87UCT0wt4ExlmzWYIALylNjY8Gxo+V/dgzODU0cY/4jAH3Dc4Bjbhi93AZGHMFz7ug/888M8pl5dnaSupQKK5crO/x9Mc+UDoyHYMCu3TpjsquYFK4iKgUXBbUdtvDpoHle/njo+DhHnkTS9rV+hahKO/Kjp9YsByquWKuL8aZZc0ozJjkjKCCEBD3jFAQNJUs2pjWxHPDaTgbnIrltS6gqAnevCwJ9emPM52dMiZxSw/nBBQ17BCKqk+oZb2xg6FULy5qaVDI8KQBFYRkBmkZQ7eIg0qggADnvhTn+JZkI+XWY99HmoYlloWyyDWusAUTvpahvWHb8HnjlaWCSPVKq96kisVLqK1qVIINbEHnQxBOyp0oWk1SfSEzErla1FdtKi/CAKA58uuBQbLdoWnlyhFpqGYE0d+zJGqgq36rE16EHrgLgnEJs0mUgMrrqy/fzSKfxj+LQqhvq2bJI32FVh0/ZUfTRmlfTaMHStmYgKH57HSAD50MUQ9kGjjy/dTaJ8vH3YfRaup3Kul8rAIogg4FHPD+GCEEB5XBN/jJGkr3FiSBhRx3iuWWYRPB9IzBUMI1iDtpsgEs3hAsHmcN+HRTAHv3RyTtoQoAPLdmJ9+2I8S4FBmBU0SSVyJHiHub2h8DgDN8HjlmnJXK5XLLBIFcFVeUmlalKAKuzDcE18MaXimbaOPUunUWRF1agLdgovSCRufLCvJdkzl5NWXzEiozBpI5KlVtgNmbxqaAF6jyGGXGuFjMRd2TsXjY89wjqxGxBFhSL9cCAPCctm42bWsGl5C7EO9jVVgApvy61h1mcwERnbZVBY+4CzhZB2Xy6MGVCCpBH4yQ7j0L0fjgni2TM0fd3QYrq52VBBYCuRIFX64Fso/2gTu45GVlDtoINWhGrVq9xU388EtxNbK0S2rSAKskAMTzqgGG5wvTgZV9m1R953lMSx3jZHFnmDYPzx5luDvGbDBirHTqvdCqrRPPUNI39PXCiWXZ4httJBYGxttXxr5YXZU9DzBo4M+hMKJCn2ttRNWRVEjeqwHKumb0cH5j/AExX0MxfJVniUkjcbWdBquvLmD6i8OZcu3f6gh5rvqoFfDyCkWQSx8V7LQ54WcUy+uBwOemx7xuPuxDhmellijkJc6nJau85U9cl5XXs7crxk6DMTSxa0ELSWzMjBl0+IlqbU1rV1sDsNvLAubcwd1dO/diMllJXbyfkCT9U89vLEpmnujr0q+mwG8Qp21eAE/0YsdbxLjbqWVWkdVobD2WtqOoVvQ3IJqumAL1yRWOF1YKY1I8YpdLAWDR8NUKomqrFWa4SnikkaNWZ42DHYDRosAk9dJr34hmIjLl4Y0QFXrUCNK6F3o6RsGoCq6nFGS1IyNmEZtEfdBtLOAysQTQF+NdJDVvVYAl/JS/0yfMfxx2Gf0iL9A/8pv8ALjsAL487L3SZjvNmdQY6XTpZwlXWrULu75g7VgHM9oJhl5qYd7bujUNoxra6qjXdsv7Png4zQK4bu25mQeIlQSSNWjVpVifS7Pvwu7XTxRZeZFSnETRK1jbX4iKLaq63XpgBV2Xy+jJxebAufexLfvwVwwa88fKKL7WP8MXZSPTFGvkij5AYq7K75nNt5NGnyX/XFj1MT6BvajtdHkUWxrkf2EG3xJ6D78Iv9puMMNa5NQnMLpN17i+r7MAdsJhDxfLyzD8UBGfSgWv5MbOPqGWzCuoZGDKRsQbBx5rlknJXVH3HHFo8GKaxqe9W27rr0VGbTtDm34f365b+caqEVMbGqia2I6msZ+ftnxZFLtkgqqCSSjAADck+LH0oYVdrPzHM/wBjJ/hONThKr3M4aXVYlPa8MXb73xfbqYPh3bzimYUtDl0dQaJVSaPOt3xp+yfFs/I7/S4RGgW1Omra+XtHphb+B0fzSX+1P+FcbyX2T7jjnhUnFTcmerxLLix5p4IYoqnV839z5bw7ttxTOO65ZYvBz2GwuhuzemCM72q4tk/HmYUaPqQNv2kO3xGKfwOflc17k+9sfQO0U0a5abvK06GBvrYxjGpThu3O+T06zJh0+q8hYYuPHZ3yl3sr7Ndo487AJU23plPNWHT/AFxieP8AbXPLxCTK5bQ1EBFKiz4Qx3JA88W/ggy5Mc7MPBqVR6kA394wvB//AFER9XX/APSxZZJShF3VsmHS4sWqzx2qSjFtJ/Jhv8rcd/oV/ZT/AD41PY/N5yRHOdQIwYaaAFit+THrh53C+WIqdLV0OPRGDi7ts+Tn1ccsNqxRj7pO/uYvtR+EGRMx9FycfezA0SRYB8gBzI6k7DAL8T45GNbRI45lQqk/JWv5YUdmc+mT4vOMz4dRkXWeQLMGBvyI6+uPrquCAQQQeRGOGO8ttya56I+lqnj0OyEcUZJxT3STd31r0+QHwfNSSQRySpodlDMu/hJ6b74xfFfwhzSTtBkIe9ZbBcgkGtiQLAAvqTjeZuMlGC7EqQPfW2Pl34KOJRwSzQykJKxUAttZWwVs9b6Y3lk04wur7nm0OHHPHl1DhucaqPNcvr60g9O0nFomXv8AKBlZgtqKqzXNGIHPqMafjQoK36Lj5HY4dyDCbj6/iJPQX8iMejHBxTt2fM1WojllFxxqLXpfP1L48A9h8y3dvCU8MMsiarG29gVz688F5VrVT5gH7ML+ypZc5nUtQpkVqI8RLLzBuq2326jA5jMTS65ELskjazECqmMgHwkHTd1WoE3ua6UJmeNTd2sy+EM+0dAnRGjtIL52xUge4eZwWs8aN3mhiaYgly1AsAdKsxC2a2H+mIpnYgq1Eaj1MATVNpOsczvTNz+GABc3xuTVKVakpO7KgE7SCN2GxuySBz5CsXSyz6A3eSKDMiLaIGZGZRbApsdyBy2AsY6SSFAF7g0oKKAekbAgDkPaUfL4YKl4pHIQunV4lYb1uH0j4g0a8sAX/QH/APUSfsxf+3jsB/7UJ+g32fxx2AKv5boFjEukg2f63hUg7ctZK35geewHbYN3M9aSuwOx1Dwg1dVX1rvrg/hXGTmBGqIlkapjXhQEmlHmzVdHlzPTAfa5ge8RWALJ4l3GwG2o6tJPkACfPbAFS+yPcPuxX2USpM16yg/9OPcs9xofNV+4Ys4AKmmHnob7CDjUepifQZ8Z7Ow5yPRMt1urDZlPmD+7ljBZ/stneF3NlZi8S7sB0H9ZDsR5kb+7G/HaHLpMYWlRZAAdLGtjy3O3wxX2i7RQQQSF5FNqQFBBLEigAMefLCErldNdz62h1Opw7cW3dGX8rVp36f7RHsb2oGey+utLqdLqOQPOx6HngntZ+Y5n+xk/wnGS/A5kmWCaQildlC+ukGz/ANVfA41vaz8xzP8AYyf4Thjk5YrfoNVhhh17hj6KS/T5GZ/A7+aS/wBqf8K43cvsn3HGE/A7+aS/2p/wrjdy+yfccTB+6iTxX+Oyf1HxHsRk87I830KVYyK16q3Fmuat64v7UxZyN4znmeSEtuY2AB9B4aBrzHuOHH4HPyua9yfe2Nd2u4b3/D51qyAWX3ruPu+3Hmx4t2K033+H0PvavXeV4hslGNfhV1+LlLm/YO4B3C5SM5YARFQU+Pn63d31x8x41kDPxeSMOULsPEOngB8x5Y0n4J893mSeK94n29zeIfbqwiebTx03tT9f7PHSbU4RfujxafHPTarURT5UZc/YYj8GEjH88cfA/wCfGw7L9nDlITE8pmti2o2DvW25PlgjJ5tLsugA/rD+ODos0reyytXkQfux3jjhF2j5WfWanNDZkfHwS/wZ7tB2JgzoOu1kXZZF515How/82xh85wvP8HqSOTvIL35lf7yH2b8wcfS+GcahlLhJUYhiCNQuxz254UfhA45DHkpkZlLyIUVLBJJ2uugHO/TGMsIU5p0/U9eg1WojOOmlHdFutrV/T0GfZrjy5zLrMo03YZeelhzH/nQjCbtR+DuHNsZFJilPNgLDfrL5+oo4H/BdlzDkGkk8Ku7OL/RAAv8A6ScabI8egnUNFKjD0YX8Qdx8cajWSC3nDL5mj1U3pm6i2rX2Pmo4nnuESKk5MsDbDckEddJO6sP0Tt9+NzxfNK+Vd1Nq0eoHzBFj78Zj8K3HIniTLoweTWGIU3pABHTqbqsMs5C0HC1jb2hGiH3kgV+7EwupygnaX9jr4klk0+LUTiozbadKrS70OeH/AJNP1V+4YX8CgviWYbfYL9UkbrW7chy5dfhhplkpQPIAfIYB7OAHN5htNksQG1DbSAD4bvf9KjyI269z5AQOMkn8kl3fLodr9P1j8sXDiuyMyLbsQfCfCmwJvfYWu5oYHzXGTHBKwiQypK8ekCga8V+e8Yv34tzXGUjZikasgiVzQALNI2mNb5eLe79MASi4qW5JGllr1f1Rd+49DvyPuHv8seEPoUKS1r9ddO7M3wB+a+ePJ5pIjG06QsjMqHQpBjLGl3a9Qs1e3O8UfyrJvIVhKmYwFQCJCA/d3dkMeumuQOAJfy8P6AfZ/DHY0GgeQx2AM9wrgUmXWFkVQ48Myg7OpYm76st2PMWMG8V4dLIfC9psDHZSx18Sgk35HbAsnC5yGQGh4dLlt6UMVujdhiovrp9cSl4XJTFFCOzXsQKBioix/XJ+d4AScNBEQU81JU/A4J4c2mcHzBH7xiEsPdzSLpKBqdVNbA7H2SRzHnjxDTA+RxURq0X8b7C5XNOXkVlc140aidtrBsHb0wDk/wAEuURgWaST0JAHx0gE/PDvI8WjCfjJAGDMPEd6s1z9MLHz7GDKlp2jDyOryBgprx1ZO3QY5vFBu2j14/ENVjhsjkaXxNXlsusahEAVVFAAUAMRz+TWaJ4mvTIrIa50wo1674E4ME0tozDZgXzLq+nblajbzxRwXNklVMjuNFWVULqAXULHisXRva7F2MdK4o8ik73XyWdm+zUeSjaOIsQzajqIJugOgHlhswsYxCMZc5nFlz0sAjkQIqyqgoxqx2YHqcX8b7zv8hAmblSORJtUisup9CqVJJUqevTrjKioqkbnklkm5zdt9xj2Y7FxZF5Gjd27ygdVbUSdqA88NssQVKmuZBB9cZrtAsuU4fmXjzc0rjSVdyhKeJQa0qBuD1xdwzhZDrI2azMwHONhHRsddKg7c+fTBRUVSNZc08st83b9Srs/2VjyEsjRSOwcUVaqFGxVC9rI+OFvG+wUWZneZpZFZyCQtUKAG1j0xXwGGTMpLI2dmjKzSoEUR7KrkLWpb5YY8RzzyZhMnlz3TBA8szrqYDkoVfZ1sd7Owxl4oNba4O8ddqI5HlU3uapv2En+6vL/ANNL/wBP8Mafsl2PhyWto5GbvAAdVCqvyHrinL8GK6v53mmBUrbCM6SaplpRRHluN8KX4fKM8Mv9NzJQwd9YEeq9emvYqq+OJHDCLtI1l8Q1OaLhObaJ5r8FWXmZmjkkj3NDZh8L3+3F3DPwTZaNtUrvNW9NQU+8Dc/PGqyEndxKpLtp2LOAGb1NUL92M3lEdeHLmxNL3qxd6dUjMj1uVKsSACNtqIw8jHd0X9p6vbs8x1/3c1c2TRozGVGgrpKjYURVbctsYrN/ggyrG0kljHlYYfCxeG+XbXmZtS5hqkQLpdgiDQhogOBzNnY4JgjqVhN3mt2cI4dtDKb0qADSkL0I5iwcaljjP8yOGHWZ9PflyavqLuDfg+yuVYOA0kg5M5uvcAAAfXEO1T6ny8P9JKGP6qCz94wyWAAy0W8JpbZjXgB6nzJxn8g/f5+Vx7GXQQr+ud3+XLG4xUFSRxy58moyb8sm37mnVq3PvwB2URQ5Yxr3kmptZdS2m+QW9QHrX7sXZ1j3ZA5t4R8dsFcD4W8DMpSMqx1a0sHkooqRe9E3qO5O2IQ8/kZjnDIa7orqrr3mnuzt5aOuA8l2ak+jSRuwEhZdDcwBFp7q/wBmyPU4L+gtQ1RliHJkNr+MXxVVtdAlTpNDw176k4ZMCGGw1RjSW5IJGaufNBp94sb7YAuny88+hJI1jRXV3IfVq0HUAoA2BIFk1t0wMvZ1lBkVFE4zDSBtgSjSGwT6oTscX5bhR8GqMUsl22nUV0HdqJBOqt+tXWB4eESaI/DRQeL2QSbj5FW50G8R/fgDS1jsZP8AkXMeX/UP82OwAXIZB3gbvtg/dadR8Wt6uue2itW1X648JzHJmcBjKdQBOigwAoblfZZfj6YLj74odRdZPDyC6a2ujRBO5vFcj5iiBq1WQPCK00aP611t5YAD4pGTDFKVIKllN6ja2d7bxVtYvzwtc40WZWR4fEhLamGkeVkXsQarfzo7jnjP5nLmNih5jr5jocAOeETKRuBR5/vwA+RdI4LiZu7mZioAJ0nX05dRgbh+b0NR5H7DjSjNKEJcgaRdnGkc3wzzhmZDWBC8VV7SBb91HfAXBYntWYy1p21Ba9lRzDWdh1A6nAr9tol5JKwH1gu32nDThPHocwD3TWRzU7MPeP38sAZZnyseezhzUWrU8ZQtA0goRgGiENb4u4tlIM1mOHARh8uROApQhQAoq1IGmiu1gcsbS8diGrMn2w4LDBwvNJBEsYZQxVBVm13oeg+zE+F8Ey+XYSRQxpJekMByBAvDniXaHL5faWZEP6JPiP8AdG/2YNbLr1UefLAHzDs+vDAs/wBM7kymebd1s6dZ0nlyw0zeZXK59c0SZMtPEis6gnuyvslgu+kr1xpoeO5Jg5WWGk9s6gAN6G52Ivaxtg3h08MqCSHSymwGA2NbGtuXrgUQ8O7RwzApDMj7ElVskCwLJqhzG14pWInjA0Ej+ZCjX/8AIMaXKzxMHCaSEYo4A2DDmD88RXOQiLv1KmMIW1ruNI32rmMCBEUZApjqPnWFGU7MhUSJ5ZJIo60xnSFOncatK21Heiaw4hmDqGXcMAR7iLGM32pnldxFA7IUjeZiprlsqn3m9sUg2XhNSO6yyLrYMyjRRIAHVCeQHXHpyNMGZ3fSSVDEUCfcATQPW8eDO95lu8G2qMt7jp/cfuwu4PmWCBJCSdIZWPUEWRZ8jeKjLfBHtDxAZeCSQbs2yjzcjSoHy+w4B7N8L7iBUO7m3c+btu38PhgT85zGs7xRMdHkz9W9w6YewreMt2aiqRCaRNcYksKWC2OQZr02el1XvwesUffmJS5YKHbewoJoWTyJo7eQOB8nCMxDmY3AAEjR2OfhVCGvzDGx7sW9kkvLrMx1STfjHbzPID3AACvfiGycbDu37svdKehNXz8N+W9i/TpivMZl2hQjX+UpvasCm2bu1DDeuXpvjsrEQsw0ltwK3NjrRABuuldet3iWTZhCmkMo1fVFkLpJ21Ly1VvXLAA7yT6iBr0mRXBo7KrBSm+9Ns3u14i4lZDRm1925k9seMDw6OntXQXYjn0wVDJPtr1XqFgDaiN6OmhR35m65jHhOYFe0RW9hbu36V5BevX12AM/k4ecv/Mk/wA2Oxd9PH6Mn7Dfwx2AFKZx+4jOo6jmQhN7kd8wI/ZFV5DC3+VZTDJGHbvHLSRte6p4ya/V7sgfrLhsssIkEnc0zOQG29rUEY1ex3O/MgH435ru4iAIgToIFbeE7sL6cht1JHwAW5rjLCWNgW0RiPXQJU97z1EChpBRtz9Y4N7R5QFQ+pVK7eIgX6Wevp78SzE0MQaIx+2NlA2k2ojntQUXqqgMVcYyrNJEwgWdVRxoLKACdO/i2OwIv19cAZiUYYZWQSqI3PIg/rAdDik8LlCeOLQBdHWrcySAK32Wh8MDxCsCM2mXIKgLQrkBsMIO0eTERXNRjTJGw11trQmmBrnz54nBnmrYgN0J5HFefOZnjaMiKm2u6Pn540YprqaUsa251t+7GDnnmZq4hNmIE8oVCxH3yJZ+eNxGCoAPkBhSna2JgdMczjrpjv8AfgEK+w/B8rUzokbkTyBHNO2gVp3Nnl1641mbi1xuoNFlYX5WCMZDOQ5eRta5PNRv+nEndn7Go/LGwmUlGCmiVIB8jW2IVmGnmKPl0kk4fqyw0qrO36IXfw+Gqv3422QeQoDLo1H+jJK10onflhJw3iWWhhWJx3bKoDxshJLVueR12bN73eGHZ6EpDWkopZyiHmqFiVFdKHTpy6YAR5TNT5dsygyk0gkmkdWUqBTUBzPpgfKy5lcgMr9DlvujHq1LW4Iurvrh5P2eYO0kE8sTMSxUnWhJ3Phbl8MDP2glgOmYRS+sTU3xQ/xwFjvIppijU7FUUH0oAHCDhkEsrS5hJAglagCgY6E2Xmdhz2w/eYFbPIje/KuuBYswmmk00OQHID3Y1RhyFvD1KQywk3o1AeoIsfv+eAeIT61SJNqUBmHQVuo9+DOJZ4bhas7E9cAQrWI32NRV8sJy0QUAAUBywbl5E8WsalCksKsEUdviRVYBhRpNQjF6RZ/gN9zhrJMUijbREXNjZWZR/eG4rr1vkMZOhVluKLGmlIUjAQsQPCoYa7XYDc6NvMWemL14j3YaNUjURKW8JpSAFNKOh8Xw288X5nMURaKQwUk6T4iTVA1Qrn4vP44U8T468UhjOWjRFPgkkJVD6giMqp95GALzxYDWBEtkMSOQJQMWB26DR+16YNy2mSJwoMYRiKRihBCgkHT5E1XLbFfD5Mw7BnXLd2bsozMTY6HTpNmr9MFjiClbVb1NprYWSN7PoAd/TACPUwjyxueTXE0jBZDqJCodiWG252Hnyx2b4vIqwEOzd3Ek0hRSQ90KNCgCokbetwMMnz6RhT3RpLjSqNEUGUC/T46fditM7EgOiIaCp3BFFVIQbeW4+GAG30pP01+Yx2Mz3+T/AKFP2x/HHYANnzEQcxrDqOoperSLVVc1vtR07jckYnxbmgo7ryG5B3rxAE879+nyu6n4YCsXjhkZC7PrFqzSczXTxE1gvNxhq3h9kLvyU+afbttyG+AAONr+ONgEUt+i0faPdNp331EjYdOeDuIRSrLFLEiuFR1IL6a1FCKOk37OB+KZgrMUVmt1GpI6LnpdMlA1teocuWJ9oOGZd0Qzt3egUhJG3LbS1huQ2o4ACyUE1ZeJ0iAjk1FhKGJ9vYLpH6Xn0xHiuVUSPppQmkGyObdAPLcfP0x3A4KlXRlo3Qcp+57kj1AbdvK1rBPEt5mvL97TR+LulfwUNQs73zrAC+HBfdkjYkH0NY9zENIJGUxXIVGoaQEo6bCg1yr44ry2bU9etX0+eADIuKGOhIKHnzU/wxDNwZZvGSI2/SQ6T815/G8FxKCN9xiibs1Gx1IWibzTl8jti2Y2+gFl+ITg1HqnTzddNf39r+Iw+efY1zo4Rz8Nzyfk5IpR5MNB+zbA78Xzie3kXPrHIrD5c8aVGWmTTNkBPx8wLD8aSpNGr8FrS77bdPnh3kJFCDSzMLO72WPvvfGYXjcwq8vmwT7VhT+zvQwTFxuWqGWl97sB/HBUGpBj5QTF2eaRlDMNA8Cium27e/F+XjiiTVGgAq9hufid8KEzc9MNKIGJJs6jv7tsUvK9AFia6ch8sLQ2tjzN5xdJBYCwR88Kc3xoHaMdK1H9w/jhXmGJwC/EVVggt5DyRBqY/AYy3ZuMUhqrdSfeTiIkeRWMdBQD42sKSOgIB+eOXsxmZAGmVlS1Pdx0zAWL1WedWaAb3Y03EsvSwrGp0qBQ5dVAJXUgve+XPba8Q0Z/gvEq8NaHXmD/AOdcP8yvfR3GF1DdlIB95W1NE+g39+BOO8CM/dSRuiyBBRY0W69Lu78zXrhdwvijBireCRDRBwA9zbgvFSWdK6TZsc9iKo7A9L2PlgXi/apkkeJYtIU0ZJVcofcEU6h7yMFlFlqRQNa0SPjZIHX3dfQ4pkzmYkMssUiqkblUjKWJNIBNtzFk0K5VgAHs9HlxOGGZDStf4uNO5Q7G7SvEQLNk9MMYZwIQNBk1yhQLCnVV3qHKq2POqxZwkTysJZJkC7/iUQbWOTO25IvpW48sWzcI1qiMVoSCQjfegQfXcm/TlgAaLOIzgJBbEMTqcDSUfQeZIJ1LzHOhiX05Asjdx4IzICQwvwvbkLz5rq+GJZnhamZTGIDoQoI3F6fFqsAcseZPJqjyFu4Ku0hLV46Yk0T5C6+WAGumL+p9mOxkP9jR/wCrP7X+uPcANmEKAkCTTvuNNHu920k72KPlyNYlUQ1flfD7YpfCKIN1yFMRS+Rrlj2SSBQ966AYEb0uoEmvIsoJ9x6XiUpiLElZPEpZiCCCtgG9LGwPTzPngCObnglrXrcXp0XSgg1vuPfuaNiuYxdxHJRSzRRyR6jodlbUQVooCBpIO9jr0x4ctCQCA4EilbUE6lBJ3oHY6tj5V6YH4kYJJNE0diNTTaiKGkOeVbVXUnbl1wBVlIo1EEqLIDJJpozSMB7fMFiD7PL1xfmYtMk8hnkjAKAiMKd9KgCmjYljYoDzGA8nlssmmWPLgaFMh8ZJSiVahZDEU3lgrjA7uUSaEYmtK944LsBQIiWNgxAOx6bXVCgCEzlRRlZXILlWeQAMtBiQRpABBAG4wMc87q4coKC0GoWDps0wJBIJq9gSAcRzeblhgRqWCSWcBtR7wLrJsn2R0G3TzwQ8s4hd0mjndSCAqAWBuy7OdyOR86wAF3TrvFr37sqrAD2wTRvYVWCctxxhs0ZO12m+1A3pO4FEf+DE8pxpp2d4iO4SPmRuzkaqHkFHP1NdMUN2l/mHfd5H33c66se3putN3z6YAYR8fgP1wv6wI+/bFhzaNydT7mH8cAdoc44ijWNUaWTkGXUKVSzbfCvewwHmoYHXKOsUemd1B2rYozUKIo2MAM5GGAcxOo5so95AxVnuAQLmYoxECrpKxFtZK6ao3t7RwFwHs9FOol/E7g3HoLd2d6BJe7B52N/TngCrOcbgXnKvuBs/ZeFcnGWkcJBBLIzcrGge+z09caTI8NkTMPCjQLoRH1LlgCdRYV7fTTzvrgkcfk0soCmVsy8Ed+yAu+pq3OkAn12wBkc12bzRb+cSd2gUSMkFklNQBGsj2hfIA4f8E4SmUGmMBZQ0alaBMgITUSSNRG7mwQBp9DbWXNT5d4+9dZY5HEZITQUZvZIokFSdt9xfPEeDceZ55IpQBbyCIgVYRtLKf6w2PqD6YADi4lmNK7sWIU0aJoxuSwoC9xsh6rV0cMOJqrd2dSkaLBOolrK6SAhBJJr44hlOKSPBHISRevUyqDWliF9o0BQ+zpjuJzsyQsAQxXVa7lbAsqAG86u6HrgAqXuu7j1sFXSNJ5LyBAtuWw2BN4U8a7NxneNisuxU813oAMQORIoHevdg/MTqpiPeIo7vYsA13XI2o5cyMSzz28TbbhD0vne2xI+71G1gZ7hfE2DFWBSVDTKca3IuHUtVauY6X5jHyCDix+ktLJuWck/E/u5Y0naf8LUGViEcRD5gitI3Efq/S/JefnQwAo7a9q24fxWJgmqNF8V8iWu/kp5+ZxseAcSizDo8WllJsMZBqQbnQFKAn2jdE/rGgMfPstxCLiERinNsbpzzBP7sJeEcWzHBc3TW0RO46MPf9xwB9wyn5yxuySwojdQOR1VVH9Eee90cUq0BIsv4tSAkrVLuQa9nltdHEeznGIcwBLCzNqLkih4BZIs6fdtfXFsoy4tW1EK4Xe6BYhtv6trRPSiOWAAP9psn/Qv/AMnHYL15b9F/ljsAWvFCZFjZWDSqWJvbcNQYg861gVeynyGK04smkv3cjaYydylmMk2farmvI7/bjpMrFYdnPea00kKwru9I0hB03Ox/TOPU4bFHcQYhpItBpDvd052q9yN8AT4moMUfhCVyDsLAFcqJVjVcyPvGCXgidnLLZUBjZNbrsauuQq68x54hxWWMqAzgaWr2WbcCyKUg1XM8qwDx2PVItAO2kaVBS68zqjal9WNYAvzEkIZPxZYyANQYDY0fEpYChtz2v1xXnuHGXMOY1VWUKrOzyAmxYUCN1oAEbk8zyxZxFWMka1ZpbILWOZ5AqvQ+ux22xKaFJJ5A7GN1C0UcoWSutHxANqHp8cABZ3LtJl4wsRcx5hdcerXegnVRkIsHbY+dYKaSTunWDLNA7EKLEYA1bF/AxvSN/Plir6UFy4EZ0RGbu9an6hai2ok7sdtfreL5YVE0cWpxGyu35RrZxppdWrVyJbSDvzwBVkeEtl2eKMFoHQkGxaSVRuzdPz99+eKH7Oj+TtHcp3/cBfZXVr017XnfW8QjzcodSjtIsZmoXfeorRiv6zC2APUqPM4sy4Eq5d9bkSSSAkSOAVHeldgw8h8sAXNwh5cxqcvGsUaohRtJJbdzte2yj4YETg80cYVVL/R8x3kQLC5I2BsA/pDWw3rkPPEGzkqF2XXd5qiWLB9BcKoSzRWr6XpPO8X8Sk7tAYpXbXDKzEuWsCMkSDfwnVQsUPF6bAGQrJLmFmMTRpFG6qHK6nZ6vYEgABasnmcD/R2lzMUi5doGUkyOxQal0kaPAx12aNnlWG+Y1NGvdnxWm/Paxd7i9ul4Wplp7e7JKkKboC3ff29qUg8idhvgAqDKsM5LIR4GijUHzKs5I89rHzwrHBpQDIq/jI81JMqkga0bYi+lqdr6jBiQzg7hiyhACHGkhS2qwW3LLXMcyOVWJZXLzAqJQzgWbVup0mzZBIB1D022wBXmFlzTxKYnijR1kcyFbJTdVUKxveiSa5YrXgbtDIPYlE8ksTeR1EqdujDYjyJxP6JmPxeolgAmqvMB7v8AGDUbK738MX5zLStI+nVR7vSbNAal1cnHS9qs+eAF0PD3GVhR4TrBe6JOjU5P1Tvsb+FdcM51YiNmEgOiiU9sE1selc+mx8sVT5GUaqJPjXYE+wF/tBtfSwffibZR2RwQ/eWSG1UCNWwFNtS7VXnz5kCniYKRxXS0gBvXQ2AoaOt7C9vfi7Nse+iAJFgXZAPO9767dPXy3nxbJM2gooOnrqOoch4RqAJq9yfvOPc3CxkjI1UNN8t9+p6Vz9cAfLvwt9hZ5O9zOTZ9j+NiQ0DstlR7WuzZAsNfQgg/CElIOP2Jm8m5nVtI0WpJU7mhsWDELsa3AJrHxj8MHYEtPLmYYDFRtlAYrN5upC6VbzUkXz58wMHwXjRQjfH0rJZ2LPQ9zNV14W6qf4Y+JxyUcaLgvGihG+ANjwjimY4LmxqGqL15FT6/ccfYcpxnKSxrNGC+pWc0Rd6lBD2edy9dqvfHzfJZ2LPQ9zNV14W6g/wxn8rmp+EzmN94mobiwVsN+4YoPsn8i5f+hk/56/8Au49xnP8AeblPMf8Ay6f+7jsQG3znD4xuxa20nZdQ8FWdIUijS302GI5mPVOhBJ06KHNd+Z56VNelnEc+g7uIKy7LQLkhiNhseV8uYxzNpnjIUaXCgFgPLaj+kPIfLAA+fcCWQppLHUrKIyWChVLn8qoArTuACfCN9sT4lCha2DVoUx6Iw18/atTQ5e1S0ffijieeAncawhJ0bui8lB8QMROnfbc2fK8XcYyJMqEAHVQFlKsKx+uhNVfpeAL81mUBGuJWYLEbC2BqYqd62A6Ypz2fDKhkijfWA6WC+kHzFE3y5evluXxDNmPSAiO7AeEmmOk+ikaQTeo0BjyTMJF3dxoGc22mqU8rut/EwF7cycAUR8ZLeDu1o0oB9nfQN9qYeL6vkB9YYhDmELCHuI9OqmAXw6rcWPDp+pyO/MDliUXEo2GkxItLbBuQFISNlN81PuAO2LMtxBSYx3SgNVV0onT9Wudnn12s4AKgzI7zQFQaQVFVYA9ByG3LzHlViNxErCHCRqRIqqCKC6yBqPl7ROx3vni6CvpDb2aY+4bfMXgWCBHgOogIHRia1DwEGuZtdqv7KwBCTjulLEaMySPZTddKjVJIprnTV7yReJ5/OCIyiOGNtodgANfeMykGhvsNr88XS5PLySW+llCiJUK0FLE3V9WIr+578UR5GNQLnBpITZHNYTrvn1DC/ngCS5qNldYlCoUiktFonW7KbC0dgm9b8/LHi6zl/CXJ7xLOl7I8JaxqLGhYNHpiZySRnMSpIBeixYARlJfmehL2R6nzxDKs30dio0Mzigu1+yNgCSt1135k1gCrLxzhkZu8pe7vdiTvJdC6NjTYNkAjqLxKNcwBTBrZhJsSasNqXlsAdO3rg3LiRogCTrDU1tRuvMDbmDQ2rEPo8wu5hRBF3yJ2uuR6164Ahw5ZlOmTUQsOzHqTvv8A113B8xR6nHZyWTuo3DaRpOo865EHxOtnY9TzOC8sj2wdlJqq1WLPLbmo6V1wJn00LEA0YKqaLCxzQWpA571/ePlgCXdSSJE0b6t2YndLtgeR3oCx7sQh4dMu2q/BpB1GgTzNXfX4kXte0p4pJIgQxLapQSpAFFmFDUOlUD6YrcEwi9Tr3xMwoEkWbFJ7Sg6bA5gH1GALBkJurax4RWojZdNn11AGweXxOO+gTV7XiG4bWaoDwoR18VW3UX51gDieUD7wxroWJ+UZBB1Lfd7DS9bg1ickWlg+nW4ll0xshYMDJdqapG6hj09N8AFjhs4/4m4sbsaIJXn6+0b9w6nBU3G4wxUg7MFvarPx289+gNYVLDpZG0631uAjITsZmOpWqkYA3fUAehwzZlMpQxiiWG93uu55VRqueAPj/wCFX8GyTs2ZyEZEvOWECtdAkvGB9YVuo52Op3+LxyaTj9i5OVGcBYiNLN4qNA0Qd/M0BXr6Y+S/hZ/BhHJrzWS/K62EsIHttuxKbe0PL61beLYgfNeC8aKEb4+lZLOxZ6HuZqv6rdVP8MfE45CDjRcF40UI3wBtv91Df0i/tY7A3+17fpY7FsH3DNfkIf1f+0YqP/7gP7FfvOPMdiA0Y5HGF7ZfnH9xf348x2APe1/OH+yXGgyP5vH/AGKfeMdjsAQ4lyX9eP8Aw494X9b9f/uGPcdgD3hn5xmfeP34vk/Iy/qH7mx2OwAm/wCJL/b/AOfFee5L+oP8EeOx2AGeR9mf9b/ubHTfmzf2if4kx7jsARy/5If/AOkf4xhJH+Sj/sl/w5jHmOwBfF+UHvT78ti/in5rlv1R/hGPcdgAXjv5ll/1j9xxo+z35tF+r+/HY7ADM48x2OwBx5YTT/nyfqHHmOwBFfz8/qYUP/xf7X9747HYA/Mvaj89zH9q/wDiOB8pjsdgBrjsdjs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972" name="AutoShape 4" descr="data:image/jpeg;base64,/9j/4AAQSkZJRgABAQAAAQABAAD/2wCEAAkGBhQSERUUExQWFRUWGRoYGRgYGR4aHBodHR4cHBwfHB0aHCYfHB4jHxkcIS8gIykpLCwsGh4xNTAqNSYrLCkBCQoKDgwOGg8PGikkHyUsKSkpKSwpKikqKS0pKTQsLC0sLCkpLTUqLCw0LCwsLSkpLSwqLCwvKSksNiwsKSwsLP/AABEIAOEA4QMBIgACEQEDEQH/xAAcAAACAwEBAQEAAAAAAAAAAAAEBQIDBgABBwj/xABQEAACAgAEAwUEBAkJBwIFBQABAgMRAAQSIQUxQQYTIlFhMnGBkRRCobEHIzM0UnKSwdEVJFNic4Ky0uEWF0OTosLwVNN1lMPi8SY1Y2R0/8QAGQEBAQEBAQEAAAAAAAAAAAAAAAECAwQF/8QAMREAAgIBAwIEBAMJAAAAAAAAAAECEQMEEiExQQUTUWFxgZGxIjLxFTM0QnKhwdHw/9oADAMBAAIRAxEAPwD6nxHKlkiBBsLz0M+407EaSRdcz0sUcEMrGRSFeqWxtXTnYPiF8hp2B35Y9zWYXSlzd3YuyQC2w322sX02vEIoSygjMAgjZgee43G9Hy2wB5m42BkVZIgshN6r1KSoBocjsLF1z646Wcrq7t4yrKB4nI00KvYGxVGttxz327PSoJGBiZmq7UMb2sA6R5qBv6Y9nijRwohLWLISz1NahsK8jfwwAPxiQoqUJGAQfjBJIq9B4hEbJ62aHrgwM2ldMqEBV3Ju7sA2STuaqyeWAuNuVdQrEeFQFDSA8yCKjU2WGwvfwmsWvl43EZLldSR6aLkeFgdyauywHi3wARHOxoiaMg8uW9bmjW+2PI82SygTxkE7DayNthXXn9nxCjy8dJc16AQpAatqLe0TdqK2Nc6wRkoo0ZQJLIOwINm1VeZ58r9BtyGAC0A7wnvAdJIqtwWrYm/kMDyGODLufbUAagNIu6H1QBvd/HEXjBEw39oHZWJ52CApBPvH7sByd0uVlEpZY7A1DUGIAWqVixBFVXpywAyMcTTGMpbaNdnlTMw8+d2b9cCxPG0AlES1bbO9ABSVuzYrwih0xmBxrKl9SzZ93rTamzV3XLzJwTJxQmBYoslmnVTqBlQc7Jv2l3s88AaLJhWidjG2XB2sMQxA31cgRuTzFm/XFUkaplmCttr3JXQdyLD7qfjttXxS5Ti+YWNlORfxG/a0+X9cnp0IxanGpBGVbLy2W1HeweQo+ItVADmfltgBtlYw+UILhQap/I2CDWsgG68N+lDEoeHqjAxyqGJbSCARpI9kDUORQm/1vXAWX4zE0ZRiYiTYBVqTlWk3exF3tRPlgh44H5S7k6vCLJNKh5DmbPTfWxwBW3CoNNGYafDYLcx+LI+ttegbjnq92C8zlxIqKJ11JtdX4jyNBhTeE/btinLxwKKDnmpBIYAAaWobVv3XTfb0xCTLREAGYqYx4fDTKLYAmxzDUb9BtvuAVxCciNG1a71AhNQ1Agixp1UR67Y7L5Yvl6FgliQLcUNXK2pjtf7sVZzLhI4yiyMqlqC6kIDWd68QA5bA9MWQo8uXUI4UsbLamYjmasnUSDQPLrt0wBCXIzWPESoY+EHcDUxA3YXsRzPTHi5Gccm+tr3Y70T4efW9zy2G22/v0Ga7LgqSzFdZ6nkD5cjXoRyOIjh0p5sAbB2Y17IFDqN/vwBfl+GyDSS7e1bDUa07nzO9hbrpfmcVxyj6UQAoNmyDRIrqOR+r67Y7iR/HDmR4TW/h39sbfDn1O3PFzIFmLmRRubG91VV7VVe/LAA+Rl/Hf8MkswuyX+vtuNhtyuhXriM8yKCDADVpsdq/GDe/Oj+1i/IIFkLd5GwcmhRu7J2JbyoUBWw88RInArvF3FcxYPny38vjgAdpY7P4ptia0s1bcmFcrZVFjn5msH5Zb1ju9B00d7vVZ+O9nfzxCbOSIqEkGy1kLqHPwn2hW3r5+WK+LZiZXqPXQC+yqsDbENq1EGwNxVWed4AUfR3/AKKT/l//AGY7DHvJv0s1/wAqH+GOwBDNqfo8BVisQRbDMig7Ctd1e3QbHqMXTOTFEaugTsOgryoAct6xXxmDUI/BrpD4o1brpBCFW8IIs72NhgvNRs0aUGfmCXABAPUgAbj0HvGAB+L0ZfEsh0jYopBOxPtqpYbiqBGLOJSBZCT3u6LWjUBt3h+qDvdD4jFfEoCZ9xLoIolBfMML9kjl4a5730x5x5KYE1VAbprLGz4VOg6T6i+fs9cAEZ5ImkUOH1aQ1hygABPOnW6JPIE4qTPRaEqNygViLrYIQWvU92CFO9388FZzKxsfHdsuj3Anzo1d1frik5OEawNQADhqBoawoYDbnsDXmTgCAMABPdkqt+LpewIALWfI7Vzx7PxGGFtARtSsdlF76R6+TUPj5YX56NdWlSdIJNGubc62sA2TV8+mJZeMA318+uAIiKeUsbEKswblqfbl6CsE5Lsnl13ZO8Pm5v7OX2Yjm+MRQC5Go9FG7H3Ab4Xz9oc44/m+XEa/pzc/eEXf54Es1kMCoKVQo8lAH3YqzDgcyB7zX34xkHDJsx+Wz8x80iqED5bkeuKT2dymrSkbTv5s7t/3b/di0Td2NTLnE/TT9ofxwM8gPIg+43gPJdkIAvihjv0HLHS9nINRVIRYAJpivO6689sXaTeiU+AX2Njb3YJi4HdGNpEX1a/sP8cQn4TKv6Lj02Py5Ym1l3orj4lWzixd7e5h9mon34c5eaBxrti1hruze/oB15EVsPLGXmU9QRiOXkKmwaOIaNbmDF3ekO6hNYJUL11AjcEb0aoDpXTF8+YjKAOztuaNC25jagBXTphRk+MGqOgP0dl1Ae+iD9uCZOIS6I17uFHkm7okrqQjSzBwAwO4A2J23wATLFCrUQ9r7t/ZPU19ZRj1IojuBIaoH2ep0jn5nAeZ4zJGmYtYjLEYhrCnSwcqBY1WCPLV5YJzU8mXhllkED6RYEaFNydyxLNtZvbyOALM/H+O1WKTRYsA7k1XhJO/qPLHcRl0u3gjI8G55nWzDfoa0k/HEZJ5I4nnl7mbQhdO7Qg8iTTFmseorriUM8vcvK7QyL3ZddCGrAsCy51D5HAFI4gqk1EqldRvppDadQHXrYG+3XbHkvEFpm7uM0SKJ3OxIPL2RpHyPlj1eKvL3Mcax948SzOzAlUBrkoIJJbkL6XePW4pJG0scqxmRYnljdQQrqvMFSSQQasXRBwB5mcxrQVHWl9IFnwsADyqjR23BG2LeKZYvI2hn1qIjpXRRp207spIo2T0rAi9oC+SklZE76JbZCLWyAVI3vSykEb/AHYt7RyqHUakEmnZfErVe9usqAJ7735WcAT7rNebftRf+zjsJf5P/wDh/wDzJP8ANjsAaPPxyaYxCWFjTvzXYMCb6+Er/ewOhmNEiQM2hlH1VBa2V+lqDW/kK3xYkD6gBmBq6C7urva//wAfDFq5N/6az13O46cjt8PLAAOXGZGjVrrYvvZqouRP1r12PLUB0wTxjKOzqypdCiwZtQF70oZRy67k8qwSmUfQymTWSQQTttsSprod/gcVNkXBZu8AU7kbgKNuRvyUD5nAEuJIdUbUdKm2O3mPj8j88Kc9xUWwj+sbPofT5YAzedJsA7cgfTp5fP3+eB8shJoc8AGxN1OPDmWfZWEa9XPP+6P34NyvDQd23Hl54OXhMZ+oMaSObn2AuFcMhW2Snbq5Opr9/T4Yu4jxeKD2zbdFG5/0+OL+CyxuHCJo0OUYbcx12xCKLLNm35NOApIIJ0igBViuo9d8WzG3nkTjhc2aOsqsC9LHiPvG3zNY9g4i2S8E8NIf+Kgu/f5/YfTGlzvEY4dPeOE1nSt9SemL5IgwKsAQdiCLBxDYNkc3HMuqNgy+Y+49QcCT5dHmcXIrKiklWoEEvXx2PzGKeysuXZZTllZVEhDBv0gBenc7YtzORjlzDgPMjiNNWhtKlSX03tudmwFFWXhRVhdWlKyFQoLbDUCdxgviMelRdAFgLIsD1IHPCPhjx6ofDm+71hYy7oY9Q1KuwN1sQNsanPNIEJiCs22zGhXX4+ljCy7UxSqpINJKsQSBW1+o8v8ATC3OcCrdfl1/1w2yOaYy1M0inbSpXQpO9+zYav1jgnimzRUCSSwoVv4SepA6YXfUm2vymPCEc8HQurALIutQbAN7HzBG4wbnMpqLWNJABo16+R9MLwlHEaNp2WT8PbuMzFHGWjLRyRgeIkFl7xbO5oqTv0OG2RkijWQx5ORNhqAiVS4uqHi8VWTXleAsrOV2BIvyNYNR5jvbMh0DwkavCV1HpWq369ByxCg/DYiksskUEqQd2PxZAUvJfNEJ28Ox5XimLJEvK0EMkMbQyBlZdAeQ+zpS9iN7NC7GGWYkkVI7JB1MTuAxW/CL5Fqrbe9/fjzM5thmlQM1GvCSoHL6oHi6b6vWsABZPLSZdoZe7Z1OXjikVd3QqLB09RuQQN8TzWXkzDyS92yKsEkcats7s4snT0HhAAO/PBEk8rsYy5jCs5MgMdsLOhVBvofFqA9muuPM3mnCRtIzKrIveaQdjzOkg0C117uWAFnG+CSfRkaJSZDCsUidWWhX95G392rDjjcU5/JBa0nouvV0rX4a+3Eyx7mMtJp8PN7U2eV3RsDofU9MVqNz/OFIBNjV7POxd3sAefkT5jAAn0f+rnPlHjsEeD/1A/bb/NjsATysAWRSJVJ1HUQaLXexF1za/Q8ueF3Eq+i5uhVpe2n7wST8fhWDYpILVvxhZdIVSDqqtSgCtxQO/vs49RsuyvEWLCVWYqRpNKacWADYIOx354AW5tWhEskcRgV0ESptbSM1BgkZIGkE+p8tsAjOlUbKpqEauSCwKnQQGC0wBHiJ59AMP+L8ZgVBK1sYzqQUd20CtvKpBudgW88ZvLK2ks+7udTe89PhgCLjDvIZHTGa9og7/cML8jAXfbpjR5SAgb/+fPGkvU5zlXCBuA5gSRgD2l8LDqCMH5vNpCheRgqjmT9w8z6YXcR7LRytrDPE/VkNX7xgWDsJFqDTSSz1yDtt8RzPzwsiSLexis0UkzCu/laQD+qdhgLhMl8XzfpGn/ZjWqoAobAYyfGfwcw5md5mllUvVhdNbADqPTA0VfhCmF5IWN8wvX3Y1/0hP0l+Yxif90OW6zTn4p/kx3+5/Kf0k/7Sf5MQpf8Agxe4cwf/AOw/3LhzxGCWOfv4VWTUgSSMsEJ0klWUnaxqYEGrseWLOzfZqLJRtHEXIZtZ1kE3QHQDbYYU9rc1kkkAmhSbMMo0oSAdNmizsQqLd7n1oHABUKzTyRa4Rl4Yn7yi6szsL0gBLCqCbNnfbDLjOvugEDG2XUEIVit+IKSRR+IPPGX7P8CyvfJK8uWEoI7uGB1CKem96pG9+3kMaTtDtCG1Kmh0cFlZhYYGiE339MACcML95+MTM1qpNTrpVa21U9sbvnfTDqXLhipPNSSPiCPuOMnw3P8AeSKnfQtc/eEKkoOq70jUKHxxp+JROTFo2p9zVgDQ43FjrQ+OIU9l4eGJJJs6f+ncffhbxHIX7x9uPYomGoSK7bPoKg89b7gC9JIKkE9OuJPl5KJYG99xe50r9l3VdcaTMuPdCuPFzIWpe8kjUkWYzR+0HbfHZqLS11sTR9+JqtisZNJ2iWRzTPEjSEuVaRNQC0xV9KsbBAsDcj1waVLTsvQMrEBl3oJRojVzA5HoPPcCKWwsZNd2xvkAQSK5kc7PngmdT9LFaqsXSsANh9b2WsBdhXS8ClM2RMjlTEiEM7NL3UbahfgC6gdRIIskdCNrGOzUerudZSF1iDeJmUA8iFUMoFdTdgEDAWcQGVrjQancG8qzlQLptQFOWr3eL03P4gQO7B9gItEv3IvfoaF0BtW2ADIyWWGQMqsFOzkmw2kE3z51R9fXAf0COye9Rr1GmPn3mw3sD8Z08rHPBmbjj0R96GLEaVUEux5Mdxz9ndsVHLQm2bXalFbVd2wUKCK8mUHAFHdH/wBQv/Nf/NjsefR8r+k/2/5ceYAsj4YsTjRKgdabSx/qaXvewKAI8qPQ4iOErIGImQu10y1tISW2F8gDVcyLvniESAZeWJkbvystnQTrYhvEHqjq6b+npiByJlWFVLWrEhu6MehhH4TRAvf52RgBLx/Kg5mKANqod5JXKgsaKp9dUd/HF87UCT0wt4ExlmzWYIALylNjY8Gxo+V/dgzODU0cY/4jAH3Dc4Bjbhi93AZGHMFz7ug/888M8pl5dnaSupQKK5crO/x9Mc+UDoyHYMCu3TpjsquYFK4iKgUXBbUdtvDpoHle/njo+DhHnkTS9rV+hahKO/Kjp9YsByquWKuL8aZZc0ozJjkjKCCEBD3jFAQNJUs2pjWxHPDaTgbnIrltS6gqAnevCwJ9emPM52dMiZxSw/nBBQ17BCKqk+oZb2xg6FULy5qaVDI8KQBFYRkBmkZQ7eIg0qggADnvhTn+JZkI+XWY99HmoYlloWyyDWusAUTvpahvWHb8HnjlaWCSPVKq96kisVLqK1qVIINbEHnQxBOyp0oWk1SfSEzErla1FdtKi/CAKA58uuBQbLdoWnlyhFpqGYE0d+zJGqgq36rE16EHrgLgnEJs0mUgMrrqy/fzSKfxj+LQqhvq2bJI32FVh0/ZUfTRmlfTaMHStmYgKH57HSAD50MUQ9kGjjy/dTaJ8vH3YfRaup3Kul8rAIogg4FHPD+GCEEB5XBN/jJGkr3FiSBhRx3iuWWYRPB9IzBUMI1iDtpsgEs3hAsHmcN+HRTAHv3RyTtoQoAPLdmJ9+2I8S4FBmBU0SSVyJHiHub2h8DgDN8HjlmnJXK5XLLBIFcFVeUmlalKAKuzDcE18MaXimbaOPUunUWRF1agLdgovSCRufLCvJdkzl5NWXzEiozBpI5KlVtgNmbxqaAF6jyGGXGuFjMRd2TsXjY89wjqxGxBFhSL9cCAPCctm42bWsGl5C7EO9jVVgApvy61h1mcwERnbZVBY+4CzhZB2Xy6MGVCCpBH4yQ7j0L0fjgni2TM0fd3QYrq52VBBYCuRIFX64Fso/2gTu45GVlDtoINWhGrVq9xU388EtxNbK0S2rSAKskAMTzqgGG5wvTgZV9m1R953lMSx3jZHFnmDYPzx5luDvGbDBirHTqvdCqrRPPUNI39PXCiWXZ4httJBYGxttXxr5YXZU9DzBo4M+hMKJCn2ttRNWRVEjeqwHKumb0cH5j/AExX0MxfJVniUkjcbWdBquvLmD6i8OZcu3f6gh5rvqoFfDyCkWQSx8V7LQ54WcUy+uBwOemx7xuPuxDhmellijkJc6nJau85U9cl5XXs7crxk6DMTSxa0ELSWzMjBl0+IlqbU1rV1sDsNvLAubcwd1dO/diMllJXbyfkCT9U89vLEpmnujr0q+mwG8Qp21eAE/0YsdbxLjbqWVWkdVobD2WtqOoVvQ3IJqumAL1yRWOF1YKY1I8YpdLAWDR8NUKomqrFWa4SnikkaNWZ42DHYDRosAk9dJr34hmIjLl4Y0QFXrUCNK6F3o6RsGoCq6nFGS1IyNmEZtEfdBtLOAysQTQF+NdJDVvVYAl/JS/0yfMfxx2Gf0iL9A/8pv8ALjsAL487L3SZjvNmdQY6XTpZwlXWrULu75g7VgHM9oJhl5qYd7bujUNoxra6qjXdsv7Png4zQK4bu25mQeIlQSSNWjVpVifS7Pvwu7XTxRZeZFSnETRK1jbX4iKLaq63XpgBV2Xy+jJxebAufexLfvwVwwa88fKKL7WP8MXZSPTFGvkij5AYq7K75nNt5NGnyX/XFj1MT6BvajtdHkUWxrkf2EG3xJ6D78Iv9puMMNa5NQnMLpN17i+r7MAdsJhDxfLyzD8UBGfSgWv5MbOPqGWzCuoZGDKRsQbBx5rlknJXVH3HHFo8GKaxqe9W27rr0VGbTtDm34f365b+caqEVMbGqia2I6msZ+ftnxZFLtkgqqCSSjAADck+LH0oYVdrPzHM/wBjJ/hONThKr3M4aXVYlPa8MXb73xfbqYPh3bzimYUtDl0dQaJVSaPOt3xp+yfFs/I7/S4RGgW1Omra+XtHphb+B0fzSX+1P+FcbyX2T7jjnhUnFTcmerxLLix5p4IYoqnV839z5bw7ttxTOO65ZYvBz2GwuhuzemCM72q4tk/HmYUaPqQNv2kO3xGKfwOflc17k+9sfQO0U0a5abvK06GBvrYxjGpThu3O+T06zJh0+q8hYYuPHZ3yl3sr7Ndo487AJU23plPNWHT/AFxieP8AbXPLxCTK5bQ1EBFKiz4Qx3JA88W/ggy5Mc7MPBqVR6kA394wvB//AFER9XX/APSxZZJShF3VsmHS4sWqzx2qSjFtJ/Jhv8rcd/oV/ZT/AD41PY/N5yRHOdQIwYaaAFit+THrh53C+WIqdLV0OPRGDi7ts+Tn1ccsNqxRj7pO/uYvtR+EGRMx9FycfezA0SRYB8gBzI6k7DAL8T45GNbRI45lQqk/JWv5YUdmc+mT4vOMz4dRkXWeQLMGBvyI6+uPrquCAQQQeRGOGO8ttya56I+lqnj0OyEcUZJxT3STd31r0+QHwfNSSQRySpodlDMu/hJ6b74xfFfwhzSTtBkIe9ZbBcgkGtiQLAAvqTjeZuMlGC7EqQPfW2Pl34KOJRwSzQykJKxUAttZWwVs9b6Y3lk04wur7nm0OHHPHl1DhucaqPNcvr60g9O0nFomXv8AKBlZgtqKqzXNGIHPqMafjQoK36Lj5HY4dyDCbj6/iJPQX8iMejHBxTt2fM1WojllFxxqLXpfP1L48A9h8y3dvCU8MMsiarG29gVz688F5VrVT5gH7ML+ypZc5nUtQpkVqI8RLLzBuq2326jA5jMTS65ELskjazECqmMgHwkHTd1WoE3ua6UJmeNTd2sy+EM+0dAnRGjtIL52xUge4eZwWs8aN3mhiaYgly1AsAdKsxC2a2H+mIpnYgq1Eaj1MATVNpOsczvTNz+GABc3xuTVKVakpO7KgE7SCN2GxuySBz5CsXSyz6A3eSKDMiLaIGZGZRbApsdyBy2AsY6SSFAF7g0oKKAekbAgDkPaUfL4YKl4pHIQunV4lYb1uH0j4g0a8sAX/QH/APUSfsxf+3jsB/7UJ+g32fxx2AKv5boFjEukg2f63hUg7ctZK35geewHbYN3M9aSuwOx1Dwg1dVX1rvrg/hXGTmBGqIlkapjXhQEmlHmzVdHlzPTAfa5ge8RWALJ4l3GwG2o6tJPkACfPbAFS+yPcPuxX2USpM16yg/9OPcs9xofNV+4Ys4AKmmHnob7CDjUepifQZ8Z7Ow5yPRMt1urDZlPmD+7ljBZ/stneF3NlZi8S7sB0H9ZDsR5kb+7G/HaHLpMYWlRZAAdLGtjy3O3wxX2i7RQQQSF5FNqQFBBLEigAMefLCErldNdz62h1Opw7cW3dGX8rVp36f7RHsb2oGey+utLqdLqOQPOx6HngntZ+Y5n+xk/wnGS/A5kmWCaQildlC+ukGz/ANVfA41vaz8xzP8AYyf4Thjk5YrfoNVhhh17hj6KS/T5GZ/A7+aS/wBqf8K43cvsn3HGE/A7+aS/2p/wrjdy+yfccTB+6iTxX+Oyf1HxHsRk87I830KVYyK16q3Fmuat64v7UxZyN4znmeSEtuY2AB9B4aBrzHuOHH4HPyua9yfe2Nd2u4b3/D51qyAWX3ruPu+3Hmx4t2K033+H0PvavXeV4hslGNfhV1+LlLm/YO4B3C5SM5YARFQU+Pn63d31x8x41kDPxeSMOULsPEOngB8x5Y0n4J893mSeK94n29zeIfbqwiebTx03tT9f7PHSbU4RfujxafHPTarURT5UZc/YYj8GEjH88cfA/wCfGw7L9nDlITE8pmti2o2DvW25PlgjJ5tLsugA/rD+ODos0reyytXkQfux3jjhF2j5WfWanNDZkfHwS/wZ7tB2JgzoOu1kXZZF515How/82xh85wvP8HqSOTvIL35lf7yH2b8wcfS+GcahlLhJUYhiCNQuxz254UfhA45DHkpkZlLyIUVLBJJ2uugHO/TGMsIU5p0/U9eg1WojOOmlHdFutrV/T0GfZrjy5zLrMo03YZeelhzH/nQjCbtR+DuHNsZFJilPNgLDfrL5+oo4H/BdlzDkGkk8Ku7OL/RAAv8A6ScabI8egnUNFKjD0YX8Qdx8cajWSC3nDL5mj1U3pm6i2rX2Pmo4nnuESKk5MsDbDckEddJO6sP0Tt9+NzxfNK+Vd1Nq0eoHzBFj78Zj8K3HIniTLoweTWGIU3pABHTqbqsMs5C0HC1jb2hGiH3kgV+7EwupygnaX9jr4klk0+LUTiozbadKrS70OeH/AJNP1V+4YX8CgviWYbfYL9UkbrW7chy5dfhhplkpQPIAfIYB7OAHN5htNksQG1DbSAD4bvf9KjyI269z5AQOMkn8kl3fLodr9P1j8sXDiuyMyLbsQfCfCmwJvfYWu5oYHzXGTHBKwiQypK8ekCga8V+e8Yv34tzXGUjZikasgiVzQALNI2mNb5eLe79MASi4qW5JGllr1f1Rd+49DvyPuHv8seEPoUKS1r9ddO7M3wB+a+ePJ5pIjG06QsjMqHQpBjLGl3a9Qs1e3O8UfyrJvIVhKmYwFQCJCA/d3dkMeumuQOAJfy8P6AfZ/DHY0GgeQx2AM9wrgUmXWFkVQ48Myg7OpYm76st2PMWMG8V4dLIfC9psDHZSx18Sgk35HbAsnC5yGQGh4dLlt6UMVujdhiovrp9cSl4XJTFFCOzXsQKBioix/XJ+d4AScNBEQU81JU/A4J4c2mcHzBH7xiEsPdzSLpKBqdVNbA7H2SRzHnjxDTA+RxURq0X8b7C5XNOXkVlc140aidtrBsHb0wDk/wAEuURgWaST0JAHx0gE/PDvI8WjCfjJAGDMPEd6s1z9MLHz7GDKlp2jDyOryBgprx1ZO3QY5vFBu2j14/ENVjhsjkaXxNXlsusahEAVVFAAUAMRz+TWaJ4mvTIrIa50wo1674E4ME0tozDZgXzLq+nblajbzxRwXNklVMjuNFWVULqAXULHisXRva7F2MdK4o8ik73XyWdm+zUeSjaOIsQzajqIJugOgHlhswsYxCMZc5nFlz0sAjkQIqyqgoxqx2YHqcX8b7zv8hAmblSORJtUisup9CqVJJUqevTrjKioqkbnklkm5zdt9xj2Y7FxZF5Gjd27ygdVbUSdqA88NssQVKmuZBB9cZrtAsuU4fmXjzc0rjSVdyhKeJQa0qBuD1xdwzhZDrI2azMwHONhHRsddKg7c+fTBRUVSNZc08st83b9Srs/2VjyEsjRSOwcUVaqFGxVC9rI+OFvG+wUWZneZpZFZyCQtUKAG1j0xXwGGTMpLI2dmjKzSoEUR7KrkLWpb5YY8RzzyZhMnlz3TBA8szrqYDkoVfZ1sd7Owxl4oNba4O8ddqI5HlU3uapv2En+6vL/ANNL/wBP8Mafsl2PhyWto5GbvAAdVCqvyHrinL8GK6v53mmBUrbCM6SaplpRRHluN8KX4fKM8Mv9NzJQwd9YEeq9emvYqq+OJHDCLtI1l8Q1OaLhObaJ5r8FWXmZmjkkj3NDZh8L3+3F3DPwTZaNtUrvNW9NQU+8Dc/PGqyEndxKpLtp2LOAGb1NUL92M3lEdeHLmxNL3qxd6dUjMj1uVKsSACNtqIw8jHd0X9p6vbs8x1/3c1c2TRozGVGgrpKjYURVbctsYrN/ggyrG0kljHlYYfCxeG+XbXmZtS5hqkQLpdgiDQhogOBzNnY4JgjqVhN3mt2cI4dtDKb0qADSkL0I5iwcaljjP8yOGHWZ9PflyavqLuDfg+yuVYOA0kg5M5uvcAAAfXEO1T6ny8P9JKGP6qCz94wyWAAy0W8JpbZjXgB6nzJxn8g/f5+Vx7GXQQr+ud3+XLG4xUFSRxy58moyb8sm37mnVq3PvwB2URQ5Yxr3kmptZdS2m+QW9QHrX7sXZ1j3ZA5t4R8dsFcD4W8DMpSMqx1a0sHkooqRe9E3qO5O2IQ8/kZjnDIa7orqrr3mnuzt5aOuA8l2ak+jSRuwEhZdDcwBFp7q/wBmyPU4L+gtQ1RliHJkNr+MXxVVtdAlTpNDw176k4ZMCGGw1RjSW5IJGaufNBp94sb7YAuny88+hJI1jRXV3IfVq0HUAoA2BIFk1t0wMvZ1lBkVFE4zDSBtgSjSGwT6oTscX5bhR8GqMUsl22nUV0HdqJBOqt+tXWB4eESaI/DRQeL2QSbj5FW50G8R/fgDS1jsZP8AkXMeX/UP82OwAXIZB3gbvtg/dadR8Wt6uue2itW1X648JzHJmcBjKdQBOigwAoblfZZfj6YLj74odRdZPDyC6a2ujRBO5vFcj5iiBq1WQPCK00aP611t5YAD4pGTDFKVIKllN6ja2d7bxVtYvzwtc40WZWR4fEhLamGkeVkXsQarfzo7jnjP5nLmNih5jr5jocAOeETKRuBR5/vwA+RdI4LiZu7mZioAJ0nX05dRgbh+b0NR5H7DjSjNKEJcgaRdnGkc3wzzhmZDWBC8VV7SBb91HfAXBYntWYy1p21Ba9lRzDWdh1A6nAr9tol5JKwH1gu32nDThPHocwD3TWRzU7MPeP38sAZZnyseezhzUWrU8ZQtA0goRgGiENb4u4tlIM1mOHARh8uROApQhQAoq1IGmiu1gcsbS8diGrMn2w4LDBwvNJBEsYZQxVBVm13oeg+zE+F8Ey+XYSRQxpJekMByBAvDniXaHL5faWZEP6JPiP8AdG/2YNbLr1UefLAHzDs+vDAs/wBM7kymebd1s6dZ0nlyw0zeZXK59c0SZMtPEis6gnuyvslgu+kr1xpoeO5Jg5WWGk9s6gAN6G52Ivaxtg3h08MqCSHSymwGA2NbGtuXrgUQ8O7RwzApDMj7ElVskCwLJqhzG14pWInjA0Ej+ZCjX/8AIMaXKzxMHCaSEYo4A2DDmD88RXOQiLv1KmMIW1ruNI32rmMCBEUZApjqPnWFGU7MhUSJ5ZJIo60xnSFOncatK21Heiaw4hmDqGXcMAR7iLGM32pnldxFA7IUjeZiprlsqn3m9sUg2XhNSO6yyLrYMyjRRIAHVCeQHXHpyNMGZ3fSSVDEUCfcATQPW8eDO95lu8G2qMt7jp/cfuwu4PmWCBJCSdIZWPUEWRZ8jeKjLfBHtDxAZeCSQbs2yjzcjSoHy+w4B7N8L7iBUO7m3c+btu38PhgT85zGs7xRMdHkz9W9w6YewreMt2aiqRCaRNcYksKWC2OQZr02el1XvwesUffmJS5YKHbewoJoWTyJo7eQOB8nCMxDmY3AAEjR2OfhVCGvzDGx7sW9kkvLrMx1STfjHbzPID3AACvfiGycbDu37svdKehNXz8N+W9i/TpivMZl2hQjX+UpvasCm2bu1DDeuXpvjsrEQsw0ltwK3NjrRABuuldet3iWTZhCmkMo1fVFkLpJ21Ly1VvXLAA7yT6iBr0mRXBo7KrBSm+9Ns3u14i4lZDRm1925k9seMDw6OntXQXYjn0wVDJPtr1XqFgDaiN6OmhR35m65jHhOYFe0RW9hbu36V5BevX12AM/k4ecv/Mk/wA2Oxd9PH6Mn7Dfwx2AFKZx+4jOo6jmQhN7kd8wI/ZFV5DC3+VZTDJGHbvHLSRte6p4ya/V7sgfrLhsssIkEnc0zOQG29rUEY1ex3O/MgH435ru4iAIgToIFbeE7sL6cht1JHwAW5rjLCWNgW0RiPXQJU97z1EChpBRtz9Y4N7R5QFQ+pVK7eIgX6Wevp78SzE0MQaIx+2NlA2k2ojntQUXqqgMVcYyrNJEwgWdVRxoLKACdO/i2OwIv19cAZiUYYZWQSqI3PIg/rAdDik8LlCeOLQBdHWrcySAK32Wh8MDxCsCM2mXIKgLQrkBsMIO0eTERXNRjTJGw11trQmmBrnz54nBnmrYgN0J5HFefOZnjaMiKm2u6Pn540YprqaUsa251t+7GDnnmZq4hNmIE8oVCxH3yJZ+eNxGCoAPkBhSna2JgdMczjrpjv8AfgEK+w/B8rUzokbkTyBHNO2gVp3Nnl1641mbi1xuoNFlYX5WCMZDOQ5eRta5PNRv+nEndn7Go/LGwmUlGCmiVIB8jW2IVmGnmKPl0kk4fqyw0qrO36IXfw+Gqv3422QeQoDLo1H+jJK10onflhJw3iWWhhWJx3bKoDxshJLVueR12bN73eGHZ6EpDWkopZyiHmqFiVFdKHTpy6YAR5TNT5dsygyk0gkmkdWUqBTUBzPpgfKy5lcgMr9DlvujHq1LW4Iurvrh5P2eYO0kE8sTMSxUnWhJ3Phbl8MDP2glgOmYRS+sTU3xQ/xwFjvIppijU7FUUH0oAHCDhkEsrS5hJAglagCgY6E2Xmdhz2w/eYFbPIje/KuuBYswmmk00OQHID3Y1RhyFvD1KQywk3o1AeoIsfv+eAeIT61SJNqUBmHQVuo9+DOJZ4bhas7E9cAQrWI32NRV8sJy0QUAAUBywbl5E8WsalCksKsEUdviRVYBhRpNQjF6RZ/gN9zhrJMUijbREXNjZWZR/eG4rr1vkMZOhVluKLGmlIUjAQsQPCoYa7XYDc6NvMWemL14j3YaNUjURKW8JpSAFNKOh8Xw288X5nMURaKQwUk6T4iTVA1Qrn4vP44U8T468UhjOWjRFPgkkJVD6giMqp95GALzxYDWBEtkMSOQJQMWB26DR+16YNy2mSJwoMYRiKRihBCgkHT5E1XLbFfD5Mw7BnXLd2bsozMTY6HTpNmr9MFjiClbVb1NprYWSN7PoAd/TACPUwjyxueTXE0jBZDqJCodiWG252Hnyx2b4vIqwEOzd3Ek0hRSQ90KNCgCokbetwMMnz6RhT3RpLjSqNEUGUC/T46fditM7EgOiIaCp3BFFVIQbeW4+GAG30pP01+Yx2Mz3+T/AKFP2x/HHYANnzEQcxrDqOoperSLVVc1vtR07jckYnxbmgo7ryG5B3rxAE879+nyu6n4YCsXjhkZC7PrFqzSczXTxE1gvNxhq3h9kLvyU+afbttyG+AAONr+ONgEUt+i0faPdNp331EjYdOeDuIRSrLFLEiuFR1IL6a1FCKOk37OB+KZgrMUVmt1GpI6LnpdMlA1teocuWJ9oOGZd0Qzt3egUhJG3LbS1huQ2o4ACyUE1ZeJ0iAjk1FhKGJ9vYLpH6Xn0xHiuVUSPppQmkGyObdAPLcfP0x3A4KlXRlo3Qcp+57kj1AbdvK1rBPEt5mvL97TR+LulfwUNQs73zrAC+HBfdkjYkH0NY9zENIJGUxXIVGoaQEo6bCg1yr44ry2bU9etX0+eADIuKGOhIKHnzU/wxDNwZZvGSI2/SQ6T815/G8FxKCN9xiibs1Gx1IWibzTl8jti2Y2+gFl+ITg1HqnTzddNf39r+Iw+efY1zo4Rz8Nzyfk5IpR5MNB+zbA78Xzie3kXPrHIrD5c8aVGWmTTNkBPx8wLD8aSpNGr8FrS77bdPnh3kJFCDSzMLO72WPvvfGYXjcwq8vmwT7VhT+zvQwTFxuWqGWl97sB/HBUGpBj5QTF2eaRlDMNA8Cium27e/F+XjiiTVGgAq9hufid8KEzc9MNKIGJJs6jv7tsUvK9AFia6ch8sLQ2tjzN5xdJBYCwR88Kc3xoHaMdK1H9w/jhXmGJwC/EVVggt5DyRBqY/AYy3ZuMUhqrdSfeTiIkeRWMdBQD42sKSOgIB+eOXsxmZAGmVlS1Pdx0zAWL1WedWaAb3Y03EsvSwrGp0qBQ5dVAJXUgve+XPba8Q0Z/gvEq8NaHXmD/AOdcP8yvfR3GF1DdlIB95W1NE+g39+BOO8CM/dSRuiyBBRY0W69Lu78zXrhdwvijBireCRDRBwA9zbgvFSWdK6TZsc9iKo7A9L2PlgXi/apkkeJYtIU0ZJVcofcEU6h7yMFlFlqRQNa0SPjZIHX3dfQ4pkzmYkMssUiqkblUjKWJNIBNtzFk0K5VgAHs9HlxOGGZDStf4uNO5Q7G7SvEQLNk9MMYZwIQNBk1yhQLCnVV3qHKq2POqxZwkTysJZJkC7/iUQbWOTO25IvpW48sWzcI1qiMVoSCQjfegQfXcm/TlgAaLOIzgJBbEMTqcDSUfQeZIJ1LzHOhiX05Asjdx4IzICQwvwvbkLz5rq+GJZnhamZTGIDoQoI3F6fFqsAcseZPJqjyFu4Ku0hLV46Yk0T5C6+WAGumL+p9mOxkP9jR/wCrP7X+uPcANmEKAkCTTvuNNHu920k72KPlyNYlUQ1flfD7YpfCKIN1yFMRS+Rrlj2SSBQ966AYEb0uoEmvIsoJ9x6XiUpiLElZPEpZiCCCtgG9LGwPTzPngCObnglrXrcXp0XSgg1vuPfuaNiuYxdxHJRSzRRyR6jodlbUQVooCBpIO9jr0x4ctCQCA4EilbUE6lBJ3oHY6tj5V6YH4kYJJNE0diNTTaiKGkOeVbVXUnbl1wBVlIo1EEqLIDJJpozSMB7fMFiD7PL1xfmYtMk8hnkjAKAiMKd9KgCmjYljYoDzGA8nlssmmWPLgaFMh8ZJSiVahZDEU3lgrjA7uUSaEYmtK944LsBQIiWNgxAOx6bXVCgCEzlRRlZXILlWeQAMtBiQRpABBAG4wMc87q4coKC0GoWDps0wJBIJq9gSAcRzeblhgRqWCSWcBtR7wLrJsn2R0G3TzwQ8s4hd0mjndSCAqAWBuy7OdyOR86wAF3TrvFr37sqrAD2wTRvYVWCctxxhs0ZO12m+1A3pO4FEf+DE8pxpp2d4iO4SPmRuzkaqHkFHP1NdMUN2l/mHfd5H33c66se3putN3z6YAYR8fgP1wv6wI+/bFhzaNydT7mH8cAdoc44ijWNUaWTkGXUKVSzbfCvewwHmoYHXKOsUemd1B2rYozUKIo2MAM5GGAcxOo5so95AxVnuAQLmYoxECrpKxFtZK6ao3t7RwFwHs9FOol/E7g3HoLd2d6BJe7B52N/TngCrOcbgXnKvuBs/ZeFcnGWkcJBBLIzcrGge+z09caTI8NkTMPCjQLoRH1LlgCdRYV7fTTzvrgkcfk0soCmVsy8Ed+yAu+pq3OkAn12wBkc12bzRb+cSd2gUSMkFklNQBGsj2hfIA4f8E4SmUGmMBZQ0alaBMgITUSSNRG7mwQBp9DbWXNT5d4+9dZY5HEZITQUZvZIokFSdt9xfPEeDceZ55IpQBbyCIgVYRtLKf6w2PqD6YADi4lmNK7sWIU0aJoxuSwoC9xsh6rV0cMOJqrd2dSkaLBOolrK6SAhBJJr44hlOKSPBHISRevUyqDWliF9o0BQ+zpjuJzsyQsAQxXVa7lbAsqAG86u6HrgAqXuu7j1sFXSNJ5LyBAtuWw2BN4U8a7NxneNisuxU813oAMQORIoHevdg/MTqpiPeIo7vYsA13XI2o5cyMSzz28TbbhD0vne2xI+71G1gZ7hfE2DFWBSVDTKca3IuHUtVauY6X5jHyCDix+ktLJuWck/E/u5Y0naf8LUGViEcRD5gitI3Efq/S/JefnQwAo7a9q24fxWJgmqNF8V8iWu/kp5+ZxseAcSizDo8WllJsMZBqQbnQFKAn2jdE/rGgMfPstxCLiERinNsbpzzBP7sJeEcWzHBc3TW0RO46MPf9xwB9wyn5yxuySwojdQOR1VVH9Eee90cUq0BIsv4tSAkrVLuQa9nltdHEeznGIcwBLCzNqLkih4BZIs6fdtfXFsoy4tW1EK4Xe6BYhtv6trRPSiOWAAP9psn/Qv/AMnHYL15b9F/ljsAWvFCZFjZWDSqWJvbcNQYg861gVeynyGK04smkv3cjaYydylmMk2farmvI7/bjpMrFYdnPea00kKwru9I0hB03Ox/TOPU4bFHcQYhpItBpDvd052q9yN8AT4moMUfhCVyDsLAFcqJVjVcyPvGCXgidnLLZUBjZNbrsauuQq68x54hxWWMqAzgaWr2WbcCyKUg1XM8qwDx2PVItAO2kaVBS68zqjal9WNYAvzEkIZPxZYyANQYDY0fEpYChtz2v1xXnuHGXMOY1VWUKrOzyAmxYUCN1oAEbk8zyxZxFWMka1ZpbILWOZ5AqvQ+ux22xKaFJJ5A7GN1C0UcoWSutHxANqHp8cABZ3LtJl4wsRcx5hdcerXegnVRkIsHbY+dYKaSTunWDLNA7EKLEYA1bF/AxvSN/Plir6UFy4EZ0RGbu9an6hai2ok7sdtfreL5YVE0cWpxGyu35RrZxppdWrVyJbSDvzwBVkeEtl2eKMFoHQkGxaSVRuzdPz99+eKH7Oj+TtHcp3/cBfZXVr017XnfW8QjzcodSjtIsZmoXfeorRiv6zC2APUqPM4sy4Eq5d9bkSSSAkSOAVHeldgw8h8sAXNwh5cxqcvGsUaohRtJJbdzte2yj4YETg80cYVVL/R8x3kQLC5I2BsA/pDWw3rkPPEGzkqF2XXd5qiWLB9BcKoSzRWr6XpPO8X8Sk7tAYpXbXDKzEuWsCMkSDfwnVQsUPF6bAGQrJLmFmMTRpFG6qHK6nZ6vYEgABasnmcD/R2lzMUi5doGUkyOxQal0kaPAx12aNnlWG+Y1NGvdnxWm/Paxd7i9ul4Wplp7e7JKkKboC3ff29qUg8idhvgAqDKsM5LIR4GijUHzKs5I89rHzwrHBpQDIq/jI81JMqkga0bYi+lqdr6jBiQzg7hiyhACHGkhS2qwW3LLXMcyOVWJZXLzAqJQzgWbVup0mzZBIB1D022wBXmFlzTxKYnijR1kcyFbJTdVUKxveiSa5YrXgbtDIPYlE8ksTeR1EqdujDYjyJxP6JmPxeolgAmqvMB7v8AGDUbK738MX5zLStI+nVR7vSbNAal1cnHS9qs+eAF0PD3GVhR4TrBe6JOjU5P1Tvsb+FdcM51YiNmEgOiiU9sE1selc+mx8sVT5GUaqJPjXYE+wF/tBtfSwffibZR2RwQ/eWSG1UCNWwFNtS7VXnz5kCniYKRxXS0gBvXQ2AoaOt7C9vfi7Nse+iAJFgXZAPO9767dPXy3nxbJM2gooOnrqOoch4RqAJq9yfvOPc3CxkjI1UNN8t9+p6Vz9cAfLvwt9hZ5O9zOTZ9j+NiQ0DstlR7WuzZAsNfQgg/CElIOP2Jm8m5nVtI0WpJU7mhsWDELsa3AJrHxj8MHYEtPLmYYDFRtlAYrN5upC6VbzUkXz58wMHwXjRQjfH0rJZ2LPQ9zNV14W6qf4Y+JxyUcaLgvGihG+ANjwjimY4LmxqGqL15FT6/ccfYcpxnKSxrNGC+pWc0Rd6lBD2edy9dqvfHzfJZ2LPQ9zNV14W6g/wxn8rmp+EzmN94mobiwVsN+4YoPsn8i5f+hk/56/8Au49xnP8AeblPMf8Ay6f+7jsQG3znD4xuxa20nZdQ8FWdIUijS302GI5mPVOhBJ06KHNd+Z56VNelnEc+g7uIKy7LQLkhiNhseV8uYxzNpnjIUaXCgFgPLaj+kPIfLAA+fcCWQppLHUrKIyWChVLn8qoArTuACfCN9sT4lCha2DVoUx6Iw18/atTQ5e1S0ffijieeAncawhJ0bui8lB8QMROnfbc2fK8XcYyJMqEAHVQFlKsKx+uhNVfpeAL81mUBGuJWYLEbC2BqYqd62A6Ypz2fDKhkijfWA6WC+kHzFE3y5evluXxDNmPSAiO7AeEmmOk+ikaQTeo0BjyTMJF3dxoGc22mqU8rut/EwF7cycAUR8ZLeDu1o0oB9nfQN9qYeL6vkB9YYhDmELCHuI9OqmAXw6rcWPDp+pyO/MDliUXEo2GkxItLbBuQFISNlN81PuAO2LMtxBSYx3SgNVV0onT9Wudnn12s4AKgzI7zQFQaQVFVYA9ByG3LzHlViNxErCHCRqRIqqCKC6yBqPl7ROx3vni6CvpDb2aY+4bfMXgWCBHgOogIHRia1DwEGuZtdqv7KwBCTjulLEaMySPZTddKjVJIprnTV7yReJ5/OCIyiOGNtodgANfeMykGhvsNr88XS5PLySW+llCiJUK0FLE3V9WIr+578UR5GNQLnBpITZHNYTrvn1DC/ngCS5qNldYlCoUiktFonW7KbC0dgm9b8/LHi6zl/CXJ7xLOl7I8JaxqLGhYNHpiZySRnMSpIBeixYARlJfmehL2R6nzxDKs30dio0Mzigu1+yNgCSt1135k1gCrLxzhkZu8pe7vdiTvJdC6NjTYNkAjqLxKNcwBTBrZhJsSasNqXlsAdO3rg3LiRogCTrDU1tRuvMDbmDQ2rEPo8wu5hRBF3yJ2uuR6164Ahw5ZlOmTUQsOzHqTvv8A113B8xR6nHZyWTuo3DaRpOo865EHxOtnY9TzOC8sj2wdlJqq1WLPLbmo6V1wJn00LEA0YKqaLCxzQWpA571/ePlgCXdSSJE0b6t2YndLtgeR3oCx7sQh4dMu2q/BpB1GgTzNXfX4kXte0p4pJIgQxLapQSpAFFmFDUOlUD6YrcEwi9Tr3xMwoEkWbFJ7Sg6bA5gH1GALBkJurax4RWojZdNn11AGweXxOO+gTV7XiG4bWaoDwoR18VW3UX51gDieUD7wxroWJ+UZBB1Lfd7DS9bg1ickWlg+nW4ll0xshYMDJdqapG6hj09N8AFjhs4/4m4sbsaIJXn6+0b9w6nBU3G4wxUg7MFvarPx289+gNYVLDpZG0631uAjITsZmOpWqkYA3fUAehwzZlMpQxiiWG93uu55VRqueAPj/wCFX8GyTs2ZyEZEvOWECtdAkvGB9YVuo52Op3+LxyaTj9i5OVGcBYiNLN4qNA0Qd/M0BXr6Y+S/hZ/BhHJrzWS/K62EsIHttuxKbe0PL61beLYgfNeC8aKEb4+lZLOxZ6HuZqv6rdVP8MfE45CDjRcF40UI3wBtv91Df0i/tY7A3+17fpY7FsH3DNfkIf1f+0YqP/7gP7FfvOPMdiA0Y5HGF7ZfnH9xf348x2APe1/OH+yXGgyP5vH/AGKfeMdjsAQ4lyX9eP8Aw494X9b9f/uGPcdgD3hn5xmfeP34vk/Iy/qH7mx2OwAm/wCJL/b/AOfFee5L+oP8EeOx2AGeR9mf9b/ubHTfmzf2if4kx7jsARy/5If/AOkf4xhJH+Sj/sl/w5jHmOwBfF+UHvT78ti/in5rlv1R/hGPcdgAXjv5ll/1j9xxo+z35tF+r+/HY7ADM48x2OwBx5YTT/nyfqHHmOwBFfz8/qYUP/xf7X9747HYA/Mvaj89zH9q/wDiOB8pjsdgBrjsdjs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 name="Picture 6" descr="stresspostits_orig.jpg"/>
          <p:cNvPicPr>
            <a:picLocks noChangeAspect="1"/>
          </p:cNvPicPr>
          <p:nvPr/>
        </p:nvPicPr>
        <p:blipFill>
          <a:blip r:embed="rId3" cstate="print"/>
          <a:stretch>
            <a:fillRect/>
          </a:stretch>
        </p:blipFill>
        <p:spPr>
          <a:xfrm>
            <a:off x="6357950" y="4357694"/>
            <a:ext cx="2573265" cy="1747481"/>
          </a:xfrm>
          <a:prstGeom prst="rect">
            <a:avLst/>
          </a:prstGeom>
        </p:spPr>
      </p:pic>
      <p:pic>
        <p:nvPicPr>
          <p:cNvPr id="8" name="Picture 7" descr="avoid-stress-scaled.jpg"/>
          <p:cNvPicPr>
            <a:picLocks noChangeAspect="1"/>
          </p:cNvPicPr>
          <p:nvPr/>
        </p:nvPicPr>
        <p:blipFill>
          <a:blip r:embed="rId4" cstate="print"/>
          <a:stretch>
            <a:fillRect/>
          </a:stretch>
        </p:blipFill>
        <p:spPr>
          <a:xfrm>
            <a:off x="6715140" y="3000372"/>
            <a:ext cx="1888963" cy="1335556"/>
          </a:xfrm>
          <a:prstGeom prst="rect">
            <a:avLst/>
          </a:prstGeom>
        </p:spPr>
      </p:pic>
    </p:spTree>
    <p:extLst>
      <p:ext uri="{BB962C8B-B14F-4D97-AF65-F5344CB8AC3E}">
        <p14:creationId xmlns:p14="http://schemas.microsoft.com/office/powerpoint/2010/main" xmlns="" val="3693942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67494"/>
            <a:ext cx="3757610" cy="804052"/>
          </a:xfrm>
          <a:solidFill>
            <a:srgbClr val="FFFF00"/>
          </a:solidFill>
        </p:spPr>
        <p:txBody>
          <a:bodyPr/>
          <a:lstStyle/>
          <a:p>
            <a:r>
              <a:rPr lang="en-US" b="1" dirty="0"/>
              <a:t>Coping…</a:t>
            </a:r>
          </a:p>
        </p:txBody>
      </p:sp>
      <p:sp>
        <p:nvSpPr>
          <p:cNvPr id="86019" name="Rectangle 3"/>
          <p:cNvSpPr>
            <a:spLocks noGrp="1" noChangeArrowheads="1"/>
          </p:cNvSpPr>
          <p:nvPr>
            <p:ph idx="1"/>
          </p:nvPr>
        </p:nvSpPr>
        <p:spPr>
          <a:xfrm>
            <a:off x="357158" y="1285860"/>
            <a:ext cx="8247888" cy="40386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en-US" sz="2100" dirty="0">
                <a:solidFill>
                  <a:schemeClr val="bg1"/>
                </a:solidFill>
                <a:latin typeface="Baskerville Old Face" pitchFamily="18" charset="0"/>
              </a:rPr>
              <a:t>In psychology, </a:t>
            </a:r>
            <a:r>
              <a:rPr lang="en-US" sz="2100" b="1" dirty="0">
                <a:solidFill>
                  <a:schemeClr val="bg1"/>
                </a:solidFill>
                <a:latin typeface="Baskerville Old Face" pitchFamily="18" charset="0"/>
              </a:rPr>
              <a:t>coping</a:t>
            </a:r>
            <a:r>
              <a:rPr lang="en-US" sz="2100" dirty="0">
                <a:solidFill>
                  <a:schemeClr val="bg1"/>
                </a:solidFill>
                <a:latin typeface="Baskerville Old Face" pitchFamily="18" charset="0"/>
              </a:rPr>
              <a:t> is the process of managing taxing circumstances, </a:t>
            </a:r>
            <a:r>
              <a:rPr lang="en-US" sz="2100" b="1" dirty="0">
                <a:solidFill>
                  <a:srgbClr val="FF0000"/>
                </a:solidFill>
                <a:latin typeface="Baskerville Old Face" pitchFamily="18" charset="0"/>
              </a:rPr>
              <a:t>expending effort </a:t>
            </a:r>
            <a:r>
              <a:rPr lang="en-US" sz="2100" dirty="0">
                <a:solidFill>
                  <a:schemeClr val="bg1"/>
                </a:solidFill>
                <a:latin typeface="Baskerville Old Face" pitchFamily="18" charset="0"/>
              </a:rPr>
              <a:t>to solve personal and interpersonal problems, and seeking to </a:t>
            </a:r>
            <a:r>
              <a:rPr lang="en-US" sz="2100" b="1" dirty="0">
                <a:solidFill>
                  <a:srgbClr val="FF0000"/>
                </a:solidFill>
                <a:latin typeface="Baskerville Old Face" pitchFamily="18" charset="0"/>
              </a:rPr>
              <a:t>master, minimize, reduce or tolerate stress </a:t>
            </a:r>
            <a:r>
              <a:rPr lang="en-US" sz="2100" dirty="0">
                <a:solidFill>
                  <a:schemeClr val="bg1"/>
                </a:solidFill>
                <a:latin typeface="Baskerville Old Face" pitchFamily="18" charset="0"/>
              </a:rPr>
              <a:t>or conflict (mostly intrapersonal). </a:t>
            </a:r>
            <a:endParaRPr lang="en-US" sz="2100" dirty="0" smtClean="0">
              <a:solidFill>
                <a:schemeClr val="bg1"/>
              </a:solidFill>
              <a:latin typeface="Baskerville Old Face" pitchFamily="18" charset="0"/>
            </a:endParaRPr>
          </a:p>
          <a:p>
            <a:pPr algn="just"/>
            <a:endParaRPr lang="en-US" sz="2100" b="1" dirty="0" smtClean="0">
              <a:solidFill>
                <a:srgbClr val="FF0000"/>
              </a:solidFill>
              <a:latin typeface="Baskerville Old Face" pitchFamily="18" charset="0"/>
            </a:endParaRPr>
          </a:p>
          <a:p>
            <a:pPr algn="just">
              <a:buNone/>
            </a:pPr>
            <a:r>
              <a:rPr lang="en-US" sz="2100" b="1" dirty="0" smtClean="0">
                <a:latin typeface="Baskerville Old Face" pitchFamily="18" charset="0"/>
              </a:rPr>
              <a:t>COPING (</a:t>
            </a:r>
            <a:r>
              <a:rPr lang="en-US" sz="2100" b="1" dirty="0" err="1" smtClean="0">
                <a:latin typeface="Baskerville Old Face" pitchFamily="18" charset="0"/>
              </a:rPr>
              <a:t>Pearlin</a:t>
            </a:r>
            <a:r>
              <a:rPr lang="en-US" sz="2100" b="1" dirty="0" smtClean="0">
                <a:latin typeface="Baskerville Old Face" pitchFamily="18" charset="0"/>
              </a:rPr>
              <a:t> and Schooler,1978) :</a:t>
            </a:r>
            <a:endParaRPr lang="en-US" sz="2100" b="1" dirty="0" smtClean="0">
              <a:solidFill>
                <a:srgbClr val="FF0000"/>
              </a:solidFill>
              <a:latin typeface="Baskerville Old Face" pitchFamily="18" charset="0"/>
            </a:endParaRPr>
          </a:p>
          <a:p>
            <a:r>
              <a:rPr lang="en-US" sz="2100" dirty="0" smtClean="0">
                <a:latin typeface="Baskerville Old Face" pitchFamily="18" charset="0"/>
              </a:rPr>
              <a:t>as </a:t>
            </a:r>
            <a:r>
              <a:rPr lang="en-US" sz="2100" b="1" dirty="0" smtClean="0">
                <a:latin typeface="Baskerville Old Face" pitchFamily="18" charset="0"/>
              </a:rPr>
              <a:t>behavior</a:t>
            </a:r>
            <a:r>
              <a:rPr lang="en-US" sz="2100" dirty="0" smtClean="0">
                <a:latin typeface="Baskerville Old Face" pitchFamily="18" charset="0"/>
              </a:rPr>
              <a:t> that protects people from being psychologically harmed by problematic social experiences. </a:t>
            </a:r>
          </a:p>
          <a:p>
            <a:r>
              <a:rPr lang="en-US" sz="2100" dirty="0" smtClean="0">
                <a:latin typeface="Baskerville Old Face" pitchFamily="18" charset="0"/>
              </a:rPr>
              <a:t>Coping serves a </a:t>
            </a:r>
            <a:r>
              <a:rPr lang="en-US" sz="2100" b="1" dirty="0" smtClean="0">
                <a:latin typeface="Baskerville Old Face" pitchFamily="18" charset="0"/>
              </a:rPr>
              <a:t>protective function </a:t>
            </a:r>
            <a:r>
              <a:rPr lang="en-US" sz="2100" dirty="0" smtClean="0">
                <a:latin typeface="Baskerville Old Face" pitchFamily="18" charset="0"/>
              </a:rPr>
              <a:t>that can be exercised in three ways: </a:t>
            </a:r>
          </a:p>
          <a:p>
            <a:pPr lvl="1">
              <a:buFont typeface="Wingdings" pitchFamily="2" charset="2"/>
              <a:buChar char="§"/>
            </a:pPr>
            <a:r>
              <a:rPr lang="en-US" sz="2100" dirty="0" smtClean="0">
                <a:solidFill>
                  <a:srgbClr val="FF0000"/>
                </a:solidFill>
                <a:latin typeface="Baskerville Old Face" pitchFamily="18" charset="0"/>
              </a:rPr>
              <a:t>by eliminating or modifying stressful conditions; </a:t>
            </a:r>
          </a:p>
          <a:p>
            <a:pPr lvl="1">
              <a:buFont typeface="Wingdings" pitchFamily="2" charset="2"/>
              <a:buChar char="§"/>
            </a:pPr>
            <a:r>
              <a:rPr lang="en-US" sz="2100" dirty="0" smtClean="0">
                <a:solidFill>
                  <a:srgbClr val="FF0000"/>
                </a:solidFill>
                <a:latin typeface="Baskerville Old Face" pitchFamily="18" charset="0"/>
              </a:rPr>
              <a:t>by perceptually controlling the meaning of the stressor; or </a:t>
            </a:r>
          </a:p>
          <a:p>
            <a:pPr lvl="1">
              <a:buFont typeface="Wingdings" pitchFamily="2" charset="2"/>
              <a:buChar char="§"/>
            </a:pPr>
            <a:r>
              <a:rPr lang="en-US" sz="2100" dirty="0" smtClean="0">
                <a:solidFill>
                  <a:srgbClr val="FF0000"/>
                </a:solidFill>
                <a:latin typeface="Baskerville Old Face" pitchFamily="18" charset="0"/>
              </a:rPr>
              <a:t>by keeping emotional consequences in bounds</a:t>
            </a:r>
            <a:r>
              <a:rPr lang="en-US" sz="2100" dirty="0" smtClean="0">
                <a:latin typeface="Baskerville Old Face" pitchFamily="18" charset="0"/>
              </a:rPr>
              <a:t>. </a:t>
            </a:r>
          </a:p>
          <a:p>
            <a:pPr algn="just"/>
            <a:endParaRPr lang="en-US" sz="16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142844" y="857232"/>
            <a:ext cx="8858312" cy="5357850"/>
          </a:xfrm>
          <a:solidFill>
            <a:schemeClr val="accent2">
              <a:lumMod val="20000"/>
              <a:lumOff val="80000"/>
            </a:schemeClr>
          </a:solidFill>
        </p:spPr>
        <p:txBody>
          <a:bodyPr>
            <a:normAutofit/>
          </a:bodyPr>
          <a:lstStyle/>
          <a:p>
            <a:pPr>
              <a:buNone/>
            </a:pPr>
            <a:r>
              <a:rPr lang="en-US" sz="2000" b="1" dirty="0" smtClean="0"/>
              <a:t>COPING </a:t>
            </a:r>
          </a:p>
          <a:p>
            <a:pPr>
              <a:buNone/>
            </a:pPr>
            <a:r>
              <a:rPr lang="en-US" sz="1800" b="1" i="1" dirty="0" smtClean="0"/>
              <a:t>(Lazarus, Averill and </a:t>
            </a:r>
            <a:r>
              <a:rPr lang="en-US" sz="1800" b="1" i="1" dirty="0" err="1" smtClean="0"/>
              <a:t>Opton</a:t>
            </a:r>
            <a:r>
              <a:rPr lang="en-US" sz="1800" b="1" i="1" dirty="0" smtClean="0"/>
              <a:t>, 1974):</a:t>
            </a:r>
          </a:p>
          <a:p>
            <a:pPr algn="just"/>
            <a:r>
              <a:rPr lang="en-US" sz="1800" dirty="0" smtClean="0"/>
              <a:t>"... </a:t>
            </a:r>
            <a:r>
              <a:rPr lang="en-US" sz="1800" dirty="0"/>
              <a:t>the problem-solving efforts made by an individual when the demands he faces are highly relevant to his welfare (that is a situation of considerable jeopardy or promise), and when these demands tax his adaptive resources</a:t>
            </a:r>
            <a:r>
              <a:rPr lang="en-US" sz="1800" dirty="0" smtClean="0"/>
              <a:t>.“</a:t>
            </a:r>
          </a:p>
          <a:p>
            <a:pPr algn="just"/>
            <a:endParaRPr lang="en-US" sz="1800" dirty="0" smtClean="0"/>
          </a:p>
          <a:p>
            <a:pPr algn="just">
              <a:buNone/>
            </a:pPr>
            <a:r>
              <a:rPr lang="en-US" sz="1800" b="1" i="1" dirty="0" smtClean="0"/>
              <a:t>(Lazarus and </a:t>
            </a:r>
            <a:r>
              <a:rPr lang="en-US" sz="1800" b="1" i="1" dirty="0" err="1" smtClean="0"/>
              <a:t>Launier</a:t>
            </a:r>
            <a:r>
              <a:rPr lang="en-US" sz="1800" b="1" i="1" dirty="0" smtClean="0"/>
              <a:t>, 1978, p. 311):</a:t>
            </a:r>
          </a:p>
          <a:p>
            <a:pPr algn="just"/>
            <a:r>
              <a:rPr lang="en-US" sz="1800" dirty="0" smtClean="0"/>
              <a:t>"Coping consists of efforts, both action oriented and intra psychic, to manage (i.e. master, tolerate, reduce, minimize) environmental and internal demands and conflicts.“</a:t>
            </a:r>
          </a:p>
          <a:p>
            <a:pPr algn="just"/>
            <a:endParaRPr lang="en-US" sz="1800" dirty="0" smtClean="0"/>
          </a:p>
          <a:p>
            <a:pPr algn="just">
              <a:buNone/>
            </a:pPr>
            <a:r>
              <a:rPr lang="en-US" sz="1800" b="1" i="1" dirty="0" smtClean="0"/>
              <a:t>(Lazarus and </a:t>
            </a:r>
            <a:r>
              <a:rPr lang="en-US" sz="1800" b="1" i="1" dirty="0" err="1" smtClean="0"/>
              <a:t>Folkman</a:t>
            </a:r>
            <a:r>
              <a:rPr lang="en-US" sz="1800" b="1" i="1" dirty="0" smtClean="0"/>
              <a:t>, 1984):</a:t>
            </a:r>
          </a:p>
          <a:p>
            <a:r>
              <a:rPr lang="en-US" sz="1800" dirty="0" smtClean="0"/>
              <a:t>"constantly changing cognitive and behavioral efforts to manage specific external and/or internal demands that are appraised as taxing or exceeding the resources of the person."  (process oriented)</a:t>
            </a:r>
          </a:p>
          <a:p>
            <a:r>
              <a:rPr lang="en-US" sz="1800" dirty="0" smtClean="0"/>
              <a:t>Coping allows people to use various skills to manage the difficulties they face in life. </a:t>
            </a:r>
          </a:p>
          <a:p>
            <a:pPr algn="just"/>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85728"/>
            <a:ext cx="8229600" cy="1143000"/>
          </a:xfrm>
        </p:spPr>
        <p:style>
          <a:lnRef idx="2">
            <a:schemeClr val="accent5"/>
          </a:lnRef>
          <a:fillRef idx="1">
            <a:schemeClr val="lt1"/>
          </a:fillRef>
          <a:effectRef idx="0">
            <a:schemeClr val="accent5"/>
          </a:effectRef>
          <a:fontRef idx="minor">
            <a:schemeClr val="dk1"/>
          </a:fontRef>
        </p:style>
        <p:txBody>
          <a:bodyPr>
            <a:normAutofit/>
          </a:bodyPr>
          <a:lstStyle/>
          <a:p>
            <a:r>
              <a:rPr lang="en-US" sz="4400" dirty="0" smtClean="0">
                <a:effectLst/>
                <a:latin typeface="Berlin Sans FB Demi" pitchFamily="34" charset="0"/>
              </a:rPr>
              <a:t>WHAT </a:t>
            </a:r>
            <a:r>
              <a:rPr lang="en-US" sz="4400" dirty="0">
                <a:effectLst/>
                <a:latin typeface="Berlin Sans FB Demi" pitchFamily="34" charset="0"/>
              </a:rPr>
              <a:t>IS </a:t>
            </a:r>
            <a:r>
              <a:rPr lang="en-US" sz="4400" dirty="0" smtClean="0">
                <a:effectLst/>
                <a:latin typeface="Berlin Sans FB Demi" pitchFamily="34" charset="0"/>
              </a:rPr>
              <a:t>ADAPTATION?</a:t>
            </a:r>
            <a:endParaRPr lang="en-US" sz="4400" dirty="0">
              <a:effectLst/>
              <a:latin typeface="Berlin Sans FB Demi" pitchFamily="34" charset="0"/>
            </a:endParaRPr>
          </a:p>
        </p:txBody>
      </p:sp>
      <p:sp>
        <p:nvSpPr>
          <p:cNvPr id="2" name="Content Placeholder 1"/>
          <p:cNvSpPr>
            <a:spLocks noGrp="1"/>
          </p:cNvSpPr>
          <p:nvPr>
            <p:ph idx="1"/>
          </p:nvPr>
        </p:nvSpPr>
        <p:spPr>
          <a:xfrm>
            <a:off x="428596" y="1571612"/>
            <a:ext cx="8143932" cy="714380"/>
          </a:xfrm>
        </p:spPr>
        <p:style>
          <a:lnRef idx="1">
            <a:schemeClr val="accent3"/>
          </a:lnRef>
          <a:fillRef idx="2">
            <a:schemeClr val="accent3"/>
          </a:fillRef>
          <a:effectRef idx="1">
            <a:schemeClr val="accent3"/>
          </a:effectRef>
          <a:fontRef idx="minor">
            <a:schemeClr val="dk1"/>
          </a:fontRef>
        </p:style>
        <p:txBody>
          <a:bodyPr>
            <a:normAutofit/>
          </a:bodyPr>
          <a:lstStyle/>
          <a:p>
            <a:r>
              <a:rPr lang="en-GB" sz="2000" b="1" dirty="0">
                <a:latin typeface="Baskerville Old Face" pitchFamily="18" charset="0"/>
              </a:rPr>
              <a:t>Adaptation: </a:t>
            </a:r>
            <a:r>
              <a:rPr lang="en-GB" sz="2000" dirty="0">
                <a:latin typeface="Baskerville Old Face" pitchFamily="18" charset="0"/>
              </a:rPr>
              <a:t>is the change that takes place as a result of the response to a stressor. </a:t>
            </a:r>
          </a:p>
          <a:p>
            <a:endParaRPr lang="en-US" sz="4400" dirty="0">
              <a:latin typeface="Baskerville Old Face" pitchFamily="18" charset="0"/>
            </a:endParaRPr>
          </a:p>
        </p:txBody>
      </p:sp>
      <p:sp>
        <p:nvSpPr>
          <p:cNvPr id="5122" name="AutoShape 2" descr="data:image/jpeg;base64,/9j/4AAQSkZJRgABAQAAAQABAAD/2wCEAAkGBxQSEhUUExQWFRQWGRgYGBgYGBgYHRgaFxUYFx8aHhsaHSggHBwlGxcdITEiJikrMC4uFx8zODMsNygtLisBCgoKDg0OGxAQGywmICQsLCwsLCwsLCwsLCwsLCwsLCwvLCwsLCwsLCwsLCwsLCwsLCwsLCwsLCwsLCwsLCwsLP/AABEIAMIBAwMBEQACEQEDEQH/xAAcAAEAAgMBAQEAAAAAAAAAAAAABAUCAwYBBwj/xABJEAABAwIEAwUECAMEBgsAAAABAAIRAyEEBRIxBkFREyJhcYEykaGxBxQjQmLB0fBScpIVJEOCFqKywuHxM0RTVHODlLPD0tP/xAAaAQEAAwEBAQAAAAAAAAAAAAAAAgMEAQUG/8QAMhEAAgIBAwIDBQgDAQEAAAAAAAECAxEEEiExQRNRcSJhkbHwBRQyUoGh0eEjM8FC8f/aAAwDAQACEQMRAD8A+4oAgCAIAgCAIAgCAIAgCAIAgCAIAgCAIAgCAIAgCAIAgCAIAgCAIAgCAIAgCAIAgCAIAgCAIAgCAIAgCAIAgCAIAgCAIDCq/SCTsBK43hZOpZKzAZmXNBOxuOVjt8FmjqOeS6VPkWLK4KvjZGRU4tG1TIhAEAQBAEAQBAEAQBAEAQBAEAQBAEAQBAEAQBAEAQBAEAQBAEBR8WYvTSDBvUIb6c/hf0VGontiW0xzIgU8SGxyHyXm7u5s25LSjWDgtEZJoocWmasnzZr61enNqZYJ5SWyb7bmFpqsXRsrsg+GXi0FIQBAEAQBAEAQBAEAQBAEAQBAEAQBAEAQBAEAQBAEAQBAEAQHBZ/mevEuAMtZ3R/lkE+YdrHovO1U03g36at4yRamImIErEzUljqTqWMLKbnn7jSTPQXK7HcuhXJJvBx3D3FFOmHuc5xc95cQI3J8wee49xWhxZyUcnYYPisMLZfZ33TJJ9Lke4KULpxKp0JnWYHNKdVoLXC62wvjIyTqlEnK4rCAIAgCAIAgCAIAgCAIAgCAIAgCAIAgCAIAgPHOgSbAIDicx+kBocRQp62t++52kG/IRMePwVDu8kYbNdGLxFZNGH+ktgMVaJHi0z8DHzRXPyKl9pwXEk/mX+D4qoYhruyf34JDXCD0nobkLk71seOprq1VVv4Hz5FXgeNAadTtI1taSw7ajyafEkhU0amTWJ9TunvVstvc4ejiwSTq1Rz6gfe8yZd6lYbMueT6SpJQSJ9DFbIg4mniXMXdh2bTDqzgwQY7p3PlAXa23J+SIeGkbsJwOw02kamOHNpHTxCvSk+SqViTwa8JwbUa77Ou4meZ38CJBIv1XOXxgOUe50TsoxIZo7OmSfvseWgeYMR6ArjqfYhG6KecmWU1cbRq6XN7rWlx1VAWuA8bwbzFtlOuU4Mlb4Nkc/8AOTtMJig8eIiRMxPjzW+uxTR504ODJCsIBAeQgPUAQBAY1KgaJNgmQaqWKa7ZQc0mk+53BmXqWQbF04EAQBAEAQBAEAQBAEBjUYHAgiQQQR1BsgPjHFWEdh6rwJIYSPEWBB9WkH/ksm3DweJqo+HJ4KDLcC6u8ug6AfVx6C265OW1YMUa3LJ2WCwbsKW9oxlN72yGgkuDb+2SdyRsNoWe1OPVm+qHg4zFJv8AV/qzl+KqxpVRpnQ+anQS46Qz0Jc6BtobslXMc/oep9n0rxXPz+macG8lhJ5m209f35qqfDPo61ktcK+RdVuXJds8iEyt2mNYD7NMD3n84VqeIZKmsyOg4n4r0BlBh0uPeMG+mwEnlJPwXdzkuOhRGpRlllvwviWanf3kVyIFuTju0X7wHX4AKcY7XllNmZLhHR4rNmMEkwPmrZWIqjTJkWvmNOq06hI+PoRcehUdykuSarlF8FNh8ZUGJpfVnOqObpaabrg0yQ06i24jcOdNxfxlS/b9klal4bUj6Kt55oQBAYU3yFxPIMl0HkodI2Yv7jhEzaPNZdXd4VTkll+ROuOZFDiczpUAS4kgXhgkgA3dHQC5/YWJapSknLP16myvSzs4j8X0Lihi2FjXtOrUA5vUgiQfCxW9WRUcrnJjlFptMnUXEgEiJ5K2EnKKbWCtmamDGpUDRLiAOpMLjaXUFfi8+w1K76zAB+Kfko+JHzK3bBdWVFTjvDm1FtbEnpRpuf8AEWXPE8kVvUx/85foZ/6T1iO5l+Kd5htP/wBwhN0vIn4kvyv9j1ma498acCKf/i1qf/xucjc+2CacvIYqhmT6hLKmHpU4bA7zyHfe3YJHQz6LiVj6vHocsUm/YfHoG5bmPPHUh5Yaf98Jsn+b5Fey3837f2ZHLcw/79S/9KP/ANU2S/N+yO7LfzL4f2BgcxH/AFqg7/yC3/eK7tn5/sFG38y+H9mYqZi3enhqg6io8O9xYB8V32/cd/yLyKDiilVrCamFqU3EaS4RUab2cTTktAkyTyPgqrItvODNfGU+sTLgqnhaBex9aj2tEloaHg6Y3dJiXFxIMbecpWknlkqKoVvGVlFVxbjO0xTnNMtAAaesASPC91jvmpSbRh1k83cdjjeJ8aXOp0o9gF7jexftYb90N/qKjXHEWz3/ALKi1Vua5fyN2CpyyJBO4O375qmfU96t9zOtWFNknYAqCTci6UkoFfk5gOqHcnUfW8K6zqkiiCeHIoMyxDnOfUcTLnHfcBoJb8T8AtMFhJGaXdkrJaraLyaBdpsQXWPzPP4uPgEte5ckaIbTpn5k+pdzj6lZdvJrwkjouFcDiMY0mm4NpNcWue6/eABIAFzuOg8ZWiqiclnOEYr74QeOrLn/AEbxWFe52DxVN1aoNTqVRulpa1pAIjUbOIF4HeNwd9Ua3DiL5ME7XY8yRc8I59WxBr0cRQ7CvQc1tSH9owmo0vEGf4SDHIOb5C2Mm200VHRagIk3Px25dFM4ZNcD+42Mc0BroNj1UIxwdZscVM4aw+VzJ0h5u5/ZzTIkHY21WI0zykkXHRU32qEMl1Gzd7XT5e84wZPiC4VxTZQqOPevrAZES8O2J5NbMnfTdee6ZP2/wnpz1cNvhZcor9Phj5smYN2Jota0CjUY0AD2mmAIHXkAp1Qtik1ho8y6alJtLqXmW8SNqP7Oow06nQmQf5TzWqrUOT2yWGZlLLx3NOZcZYenVNCnqxGI/wCyogvI5d5w7rd+ZV8p46ckJ2qPHV+SI1TJcTjR/fH9jS37Cie8f56n5N96jscuZFXhzt/2PC8l/wBZZYLhPB0oLcPTLh9547R3nqfJU1FItjRXHoi4awAQBA6BSLTxz4IEb/v09UBmgCA8JQHqA11aobuYXG0uoIeJzVrRYE/D5qqV0URckilxXFDQ0sFIxEWI222joqZateRRLUJLocvjsJhcT7VNzHA2cBceGph1Qs33lRMzVdnYra+X1KUltVlSkJLhV30i5IcLkgbAgbbqtWQnLDXPmipaWTltTymclVYXVnOdEvhxjkHEw2RawbHlEq1v2T62mpQSS8iwZV0iTbl84WdrLN8ViJX5o8vLWgxJuB0Fz+SsgsZZCx5aijc+q1jRqdpBgT1KjFOTJyaSwasbkTK4B1mRzBAPuUo3Sh2KnVGRIyfhUudpFVrfF8ifUSpeNueBKCgs9TvhwbhqNA1KtV7i0EksLQLXkAtJlT2JLLZj+8TlPalj1OM4NzKozEmjl1Ts6WKDj34P2gDqocA4EBxpgtsI7g2K0wlOUdvRozaiqMJKS5TPp/CGQ1cJUqGvin4hzxbVTcAJJeTrJOok+QECwV0IKLb7sy5fQ6PF1A0OLY1uBAgtBJDSR7VirDhx3FfExw7KYZW/vAE6QO7U7oJN5gRsZLfaEyJbCUsA4ccX5u64OkEmAWtmJttTi+/qoOS8xyfZsBUJDgSCWui3gB+qlW3jkkzZia4aCSrEsnYxyUT86a2qwAzqeGGOZcQPgFlvs2zWP1J7GT69UAl7zZoJj+EAST5wsk55s3T7cpeXv9fIJcYRx39r1MY9xfLGtMNpgkQOpiziRzWHU3Stkk3x2+vM9GdUKIJx5b7mjMOK6OEii4urVjZlCkNdQ+GkeyPP0lenpVJQx2PLsnl57mWAyrE4twqY3TQpQdGHpgPf3hEvqmwd4NHoFdKEZ4z2KXBy6nZ5HhMNhWaKFEUm84Av5nc+quUkjsa1BcIuWPB2MqeSRjVrNbuYTIArDx/pd+iZBi7EAbg+4rmQaH5nTHP81F3QXc5lGp+dUxtqPkP1UHqIEd6NNTO2nZhMbTAj5qP3hdkc8REc46q7YhoJOwE3vuueJJ+445N9CO90XJk9Tf4qLItlVmGMPVZpyKZzOexuIVZmlLJWjHtpnU50Dwkn3Db1XZQclhIhCOHlvBoxfFYrU3sY1wbLWl1pIu4gN57AG+z/ABUq9Ps5Z7GkipPPkV2Hwkku1d7efh4SPAqMp4PfhF4R5jRPdnb4+XVcgscl7l2IVBs1B4D/AJfvxU5fhK4rMslTnGKLqwaLhgLj6Db3kK6qOIZ8yq2WZ4NGV5hULm/iJ2dJ8iOQ+anZWkium1yZ2lJ7g2d7bLA8ZPQyZ4vOQyh3i6HHS0Am5PID981KEJOWEVTcY8s5jD6qUuol1N8EscHRoIEgyNuq1Rk9yZm1FadbRf8AA/0iVKTn0cbi3GmTrbUpt7RxOkt0B0GGzBnTuN4W18nip46nU8O8SUMRiyXVS9zA84NlYtF+zDXuNRocA4d4ae9DSSA4krke51tNm/iHgsVezNCrRp0maGtpix1GoZhwu51gA32rEcgEaz0OYONYKdL7MFj9JILgasOMmTZwmXTeLqmW7JJYPqXCWeNcypDKmhtQgO0lwAgWLgOQF/iqtHLEcY4LNuWTM977YY+Hcv3y84K03TtjHNaRfU4xftrg4rAVDSxBNQl1RhOnfSydiGn2nkG02EyTK8iV8pNcGmVKcdy6MuOLc7o4fDRXqimavKZcWg3gC5kiOm/RT2TnH2F1+XfJjjZGuW59jlcHlWNxpDtT8BhTzI+3qjrH3AfP+qVbVpa4cyWX+yKZ3TllJ4XkdnkeQYXBiMPS0uPt1Dd7/wCZ5ufIW8AtfLIJJLguA6eSkDaCV1A20nEbHffkpIEgY1jBdsHoLk++6OyMepyTwRKuOqP/AAN8N/f+iplbKXuK9zZX1ad7mfO6oaK2anhRwcZjCHDOm4BSTwdQr40NuSAuuzBxzS6lPi83H3Zd8AoOTZnleu3JTYrGuM3DfK5965tM07Jv3ECq8C5ufH92XfQqbS6nK5/mc91uy0Qjjk5CO557GWV4Q6gw2LQS68d9+4jwDWjzaq7ZcZPqPs6vEV7zo8LRa1schAA8gFgbbZ73CMa+HGkzYAG9uniprOTm5dSqyalrlxuep3ja5N5srLHgjXyQauC0PruiXWAn+EuB9L/JWRnlJFco4bZnlGSMaA9usNsQXhokhsbNEdb85nz7de3wV6ehQOkw7e6Csj6mtMgZhhLd4dzcGB3VZB4Ot7lggUaXecbREDyg8vXfxVjZXJdWUeU5TXq036xTeysQ7WSZa/YOaQN+RaN4hbJXwi8LseD4b6sg5jlj8O8B/WG1LOadJJ33ke+CDzV8JqSyiqUcEvK8xfQdqGpuojuwXN1CDr7p3AtIEkE+ROOUOh0jMbg3jXVxH2jru+zpbm/+JTc6fNxVe2XZE8x8z7hicEGUuypgU27DQdJbJ3Ec+fiu+Etm3t7i6p4eWczQZWGJ0vEUhr+0c5pt3u9MySWgDSBa5kXWV6mNC2yfHr9M1XQjOClF88cY+viaaWHo4qq99Os2p+EAh2kWmHAT6Ssbp3ybUufLuJTtpgouJZVMnpOrMqvpte9l2lzWnSYABFuQEDp7lrrrceW36HmtZluLZ9Obkq9EjDSF3BwzaYELoJ+GwEiXGPBWRj5jJrxIaw6W953jsPOPkq5zUeF1It4I9OmBc3cf36KlcckRUb1gI/ecIdeq0KuUkQbSIdTEDkJ+CrcityRDfjDyge8qOWVuxkOvizzd58h8EKZWPzK2vjAOYU0mZ5WpEKpjhfkp7SHilHi83E2VsayhylJ8GnBYfE4w6MPTfUj2iB3R5uNh5SpqHkaaqJTXHJ2b+GKOU4OpiqzhVxenTTBs1j3kNBaHCSRM6iOWwVkklE9bS6VReX1OHwbw8ku3JJki8mTM/vdYbG10Pepijou0AaAVkUXk3b0+hU8XZj2VANb7T/ktNFeWU3TwsnJ5fxLUpGHAaVpnRGS4M8NQ0+TocJndKqJBGoiCJ/VZpUyjwao2xkS6WKAEB3d6dFBwy8styiPjM6psaQ5xaPAkH3hWQqbZTZZFLqWGJzEBp1H2bERPyEnyVUa8vgs3YWWRHUv4RE8ipN+Z3GUcpmWIdg8QG4eoQ9sl38I1gHQRs4aYnx6LfSvEhmSPC1CVdjUWY47MKtVo1nugE6b7loNoN95vtJ9bIxUehR6lZNrDz8DJNhtBCuRBm3tmizrHmIj4aV3AyfrWuybKKNCeDg+MMoaXucWiHQQY3sGkfI+q8XXOULd3mepptS9u3yHDmUinpqix1w3/ACiSfSR8VnrjKTjP38GbUXOXB1tXFkkAmf34L2NzfUwmdXGNcILQOhb+9lPOThFNYLgLPKsO1wDiZ8OQPruVZGK6nCTj8TpEN9o/DxUbrNiwupxsrWti5MdepWRETVVxQbsuOeOhxyRX4nHKqUmVSsKzFZgFwzztIFTMvNdSKHcQ6uNjeQeSltKZWYIOIxHPkVJRKZTKrGZhpVsYFe99iuo/WMW4sw9F9Zw3DBIE7FxNmjzIV0Y+RfVp52Pk7Th36Iqjxrx1bRItSpEEg/iebejf6lZs8z1K9HFdT6nl2W08OxlOixrKbQRAt6/iJO5N1Zg2RSisIZlhqNSm4V2sfTb3iHtDgIG8EbwfiuSwllkkm3wfBOOuwo459HCiBoa8NhwFxJgnxn4rLKClyuhqjZKLxIoqGbvBhzSPj8lDwfIuWqjgr8+x1SvUlghrQGiRe3yV1dUYrkz2aiTfBR16VSwN94srVFFfjSZqZIImWnkVxonGzPuLyjUqAQ5wNt+aoaXkbozljqaa1YvBkTykC/xXUsHG1LqWDM+vDhfnO6h4XkT8ePRskM4lDJcbwDAnc8h71DwHLg5PUxjFvJzDamp7qlTvOcS4+JJBPIrelhYR5DlnlkwYoPmYaGCxbN+9c3k7GwNpXHFo4pGDq4c98SGkOa0QJAgxMWvKklhHMkd2Kd4GLXa02AgbjorCs/X1ZwaFRKSRpKb6scS46pFNsi3U8h4/vmvJ2T1Vr3cRRYp7Fx1JuKoMa1rGNgM2PSdx4k7kra4wilGK6FeW+WY4DFFtRrbkExHTxVsG0yJcOwrDcsaT5BXYRwybh2jZrR6BMIGxdBQ5uwUWPr1q2ljBJOm/gBfcmw81klp3u3SkVWS2RcpPg+W436Q6hJ0U2xP3iSY9CFFafPVnlvWTfRFfU49rE3psjwLh8yV16VPuc8eb6m2lxs0+2x4/lId84UPuzXRnFY31DuI6bj3S4fzN/QlPBkimyTXRmhubMO9ZojkQ/wCYau+G12KlGySzlGs5qxx71SfGHch5KXhvyIbbJP2iPiMxafZDvWB+qkq2upFweTVlOBOKrNp6m02k957gSGt6xzPQcz03VmEuppopc5bUfc8jrYPC0W0aLgGN/C6XHm4mLk/uympRR70IxhHaif8A2zR/i/1T+ieJEnlB+d0QPaJ8AD+a54kRlEKvndNzS3sy5pkEGBM77Soyti1gknzlHyjHcFuq4w1nVKtTvfZUzfQD92wEgeQVMZRitsEWynKTzJknG8MOpuAewtO9xupNyi+SOFIq6uRNkxYA3AE8piwmb/DxTed2mvE8PgAWF7epH72TeNpAr8MiDaSdttpn8oUtwxgg1MjfTbpOnTvdo+YPVceHyThbKKwiHisFU0wIEeJmBab8h1ErsYLOWJ3TksLg5zGUB7RcCf5g7bbxV8MGZ5zyzVRw87kAKeERMnCNiev7CHGb8JhHPkti3M/l4qE5qPUnCuU87S5w3BuMe0VKbA8HaKjQeltRHMKh62lPDf7F/wByuxnH7kWrwjjgSDhqh8QJHvBIKmtXS/8A0iH3W38p+tX4FjtxPqf1U9kfIgetwrWiGAMH4RHyXHBYwgahl4+84nw2UVUkdyZtwDA8PDYcNo22jZT2o4SVIBAEB83+k/MHOqU8OPZADyOrjIE+AHzPgs10+ceR432pY241L1Pm+PyQ+0wT1b+n6KML0+GYobkuSvZhp5K7cRdmDx2Ha3e5TLZ1WSl0ND3kiBYdApJFqik8kbSuluTY1CDLLK8vfXdpaLfePIf8fBRk0hCtzeEd9leVsotAHqeZPUqhs9GquNawi4pxy964XZMcwwjqjC1lR1N1u82ORBPvFvVc9xOEsNPr8iZSpGBJkiJMb/oiRJmwtXMEkaywclzHkWJngyx7zZr3f1EfGwUlCbJbkShwvUIk6Qek3/RTVMhvRV4jJnMnUwgm8xabbxvtyUXCS6k1JEd+Akc79eXuXDhV47Jm1BeQJBtaY5Hw/wCCkmcZX4zLtQiDvvsRB56rxYhSyRKHPcmwzQHVNJ0zqaxpLyYgGzvu8581KNnOEccWj5/iO6dMkjlt77Eg2WlPPJXJF7kfDPbU+3r1DSw+qGm2qpeHFs7AWGqCJIHIkZ7dRse2Kyy6qjctz6FhjcBhwGjDms6eb9OwHRgmY+aojOb/ABYNDrivw9y3yPOalFoYHQ0dII3PhO8rNdTGTyzfTZ7KR0YzymbmpBPJYnTJPg1pxPtK+jPmQgCAIAgCAID53x1l2nEds6BTcB3ibAgBsecCY5z4Lz9TGSlldzy9ZUt+99DlTmbXu00thvUcP9lv6+5UeE0sy+Bhlcm8Q+L/AI+vQrs6wQcNbHy/mJnV4+auosecSXBVPYucnLVanvHVbki2MSPUqrqRbGBqa6TG58F0ng6HJ8gc+HVBpb05n9Pn5KqdiXQKGep2uCw+hoa1oa0chZUOTZpjwsInUqaEkiS0iJHNSSLccG5jymPImkWeFy2tU2bpHV1vhuVNVssSLjD5Cwe2S4+4fqrFWkSwWNHCMZ7LQPS/vU8YOm5dB5CA8d5BARquXU3btE9Rb5KLimdyV9fhumdnOHxHusoutHdzKzG8IOcCGVGgkWlpHyMrnhDccvQ4FxtMPDqlKs906Lmm0ADYd0nnuZR1eQ3HI599GWJDtdV7abCXXOioSYnujuwTHUTfmq7bHTHLWS6mrxXhMrcbw5iQ2lR7VhFNpDC9wZ3dTjsTbciJKpjfW8zfctnTYsRSzg9wPCbg6X12wRcBwEnoSdhc7Lk9VX5HI039kdZkmQYVjp7l57ocHm4MwC6+5sq43+JNJklRZBNtFs3hXLHjURUaTuDS25fdBHxXoYRleT6mrCsIAgCAIAgCAi5ll9PEU3U6rQ9jtwfmDyI6hcaT6kJwjOLjJcHyrivgpmFINKtOuYY4d63iLEctgqJx2njX/Zrj7UH+j/k56lw1jX+xRqOHWLIo57GdaO38hOZ9FmNrXd2dI9XOJn0aCrYJo2U6O6PDxgD6IsU095zag/A4NH+tdde7safu0i1wHAlSj7OHg9ZBPvm6plCb6haeXkW9Hh2sP8M/Bc8Jk1SyfhuHKx+6G+ZHyC6qmTVTLDD8KH79T0aPzP6KaqRYq8E6jw3RG+p3mf0hSUET2IssPg6bPZY0eMX9+6mdwb0OhAEAQBAEAQHgJvPogPHTyjlv0m/wQHrggI9fBMqMLKg7RpmdUcyekbTC40msM7GTi8oo63AuCd/hvHlVq/8A2VfgV/lRd95t/MRX/RxgyZ+2HgKpj4p4Ff5R95t/MZ4XgHCsMg1iR1fP5QuKitPKQeptaw2dJgcIKVNtNs6W7TvvPLzVxQSEAQBAEAQBAEAQEargKbqjarmgvYCGk8p/Px8SmASUAQBAEAQBAEAQBAEAQBAEAQBAEAQBAEAQBAEAQBAEAQBAEAQBAEAQBAEAQBAEAQBAEAQBAEAQBAEAQBAEAQBAEAQBAEAQBAEAQBAEB450boD0IAgCA1NxLCYDmk9AQVzcjm5eZtXToQBAEAQBAeAoD1AEAQBAEAQBAEAQBAEAQBAEAQBAEAQBAEAQHHcYzia9HBsMTNR56AAxPuPvasGq/wAs41L1Z52rzbONK9WS+AceX4c0n+3RdoIO8cvddv8AlU9FNyr2vquCzQWOVe19Y8fXyOmWw2nOY3jDCtLmS+puHaG6gORvIkeUrLLV1J7evoY562pPHX0Rz2Bp4X6/hHYSAwh8gTYhlQX1XBhZIqrx4Ovpz/0xwVPj1urpz8md5jsYyiwvqODWjcnxMfNenOcYLdLoerOcYR3SfBQN45ws/wCIG/xlnd+Bn4LN99q9/wADL9/p9/rgv6ONY+n2rXA0yC7UOg38eWy0qcXHcuhrjOMo7k+CmbxpgyJFU7E+w/lyuN1nWspff9mZlrqH3/Zkejx1hiW6hUYCPaLbA2tYknzHRRWuq4zkhH7QqeM5X6Fpm/EFHDsa97iQ8Es0jVqgA2IteRc9VdbqIVpN9y+3UV1JOT69DkeEeJ6NBtXt3kOfULwIc7cCdvFYNNqYQT3vq8nn6XVwrUt76vJ3uExLajG1GGWvAc0xEgiRYr04yUkpLuerCSlFSXRlHjeM8LTcW6nPIMHQ2QPUkA+krPPWVReM59DLPXUxeM59CxynO6OJB7J+oiJEEET4H5q2q6Fn4WXVXwt/Azl/pCzhhb2DHuFZj2ucBqAjQSL7HdpWPW3RxsT5TMOvvjjZF8pl7lHFWHxDxTY49oQTBaRsJN9loq1Vdj2p8mqrV1WS2xfJW/SBm7WUjQBcKj9JESBpDhN+drQOqq1tqUdndlOvuUYbO7LLg0NGFZpqGo2XQ4tLfvGRBJsDb0V2lx4aw8l+jx4Sw8kzNM6oYf8A6WoGk7N3cfHSLx4qdl0K/wATJ2311fiZWYTjXCPdGss8Xtge+8esKqOtqbxkpjr6ZPGcepbZjmlKhT7So6GGIIBdMiRGmeQ3V07IwjufQ0WWxrjuk+CtxHGOEa0O7TVPJrTI8wYj1VMtZUlnJRLW0pZySMl4ioYoubSJ1NvDhBImJHUfKRMKdWoha8RJ06mu1tRLdXmgIAgCAIAgCAIDF7gASbAXJ8AjHQ+dZLnJ+s18V9XrVu07rDTYXBrZFj4w1vx6ryarv8krNreemF9e48em9+LK3a3nphfXuNmTZj2eYlxp1KLMQY01Glp1GDPjL5H+ddps26jOGlLz+vP5nabdupzhpS8/rz+Z0/GmJNPB1S2xIa2fB7g0/AlbNXLbU2vrJt1k3GmTX1k28KYFtLC0g0AFzGvcernAE/OPIKWmgoVpIlpa1CqKXlkocfg2083w5aAO0DnEC3e0VAT6iFlsgo6qDXf+GZLIKOrg13/hllx1hqdTDgVa3YgOBBgu1GCNOkGTYk26K7WRjKHtSwX62MZV+1LHP1wVlTimi/DmjTpVa5FPQToAbZsanQbC07Kp6qEobIpvjyKXq4Sr2RTlxjoWH0ez9TbJkanx4DV+sn1Vui/0r9S3Qf6V+pWZ7hG1M1oMc0FpY0kddPauv4d0eiougpamKfTH8lF8FLVxi1xj+TsMZgmVKZpuaCxwiI28uhHJehKClHaz0ZwjKO19Dm/o6ql2Fcx1wyoWieha10e8n3rHoW3W0+zMf2e26nF9mavo9pNLcRZpHakCwPLkem0W+a5oksS9SOgSxP1OjfjKVWlU01G6G6mOcCO4QIN+RErXvhKLw+O/uNm+EovD46P3HF8PZ/h8Gx1IGpXl5ILabWiA0XALpItz9y8+i+ulOKy+eyPN0+oroTgsvnsv7MuEsf2uY1alNhayoxxLRFrs7xvzPSbv6SU00917klw/6+v1Gks36mUorhr+Pr9Sf9JpH1entqNTwkgMfMc4BI94Vv2h/rXr/wALvtLHhr1/4zo6+Ko4drTULKYdDRMNv0/ey1uUILL4NspwrSbwj3O2g4etYH7Op/sFLfwS9GcuX+OXoym+j2pODaIPdc8T1l2q1/HwWfRP/Fj1M+geaV+pz2IjEZrpqxpa7SGlpILWAkAjxuZNr8ws0v8AJqsS+sGSX+XV4l2/4WX0hYOj2LajdIqNeGd2LyJLTA3AE32v1vbrYR27u+cF32hCGxSXXOCw4GqOqYINdsC9jSJJ0+M8xJEbQArdG3Knn3luiblRh+9HLcAZeKmIJcxrm027OixJsdJ3Ig+XWYBxaKtSnyuhh0FSlZyui7lpi6PZ5xS0hw1iXX9rU14J/lEAR+H1V0lt1ax3/svnHbrI47/2d05wFzZekeoeU6gcAWkEHYgyD6rieehxNPlGS6dCAIAgCAIDk+K84e5lXD0qFdzzDS8UyWaXAEwRc2MbcysWpulhwjF+uODBqr5NSrjF56ZxwbOEMwDWUsN2Fem4NJc59PS3VuTJM3JtZd0tiSVe1rjy4O6SxKKr2tcd1wVHGOLOJ0ilh8SKtJ5h3ZGI6gieYaR5KjVTdmFGMsp+Rn1c3bhRjLKfXBanH/XqTsM+hWpPcyS59MhjXtgi5vGoTsrvE8eLrcWnjuuMmjxPvEfDcWm13XGSNlHELsLTFDFUaodTGlrmt1BzRtB8rW6clGq91R2WReV5ckKdS6o+HZF5XkV+Ix1Z+No4p2Grik0ENaGFztIDhJA2Mvm/Lad1VKc5WxscXj05+uSmVk5XxtcHjtxz9ckji0uqjC4rsqhosJL6b2wWgOBOoXABDTc2iOqlqW5bLcPC6onq8y2W4eF1RJr8VNr0zRwlGo57wW+yA1moESSCRa56W3U3qlOO2pNt/sTlq1ZHbVFtv4IqMrfVNPDYVtOqypTxAe8w5o0BxJk+vPp4qivfthWk01Ln0M9bnthUk01LL9CZxPWdTzKk+kwvqNpglo+8PtZA8dE+4bqeok46hOKy8fyWamTjqYuKy8dPj/wnVuLzUpllGhW7dwIA02YTaSfDfbzhWvVuUcRi8+nQtlrHKOIRe75FtwplBwuHDHRrJLnx1MW9AAPRXaap1Qw+vc0aWnwq9r69zjqVfFZfVr02UnPa8ksOlzhz0uBAuYIkeCwqVtEpRS69P5POUrtPKUUs56fyWGX5HX/s2swgirVd2gaQNRA0WN9yGTy3VkKJ/d5Lu+fr1La9PZ92kn1fOPh88FXlWeHCUDSZQcMSXxqLN72BHtFwEgNVVdzqhtUfaKKtQ6a9qj7WeuPpmOVithHVXVqVXVWovDS1pJ1PMiY2MjbcWsuV76m3JPlHKt9LbnF8p/FltneUVn5bQboc6pThzm3LoLXCI3JGoW8PBXXVTlp4rHK+JovpnLTRWOV8SDjsVXzDsaJw7maXd53eAPd6loDTAda/JVzlZqNsHHBVOVmp2wccYf129S84rzmswuw9LDvfqZGvS5whwIMBouQOc78lp1N045hGLfHXk1aq+cc1xi3x15fyOf4czDGYX7JuGe5rnaiHU6jTcAe1sLN5hZaLLq/ZUH8GZNPZdV7Kg2vRk7jDhyqa31ig0uLiCWt3a5onUP6R4yrdVp5b98Pr3lur0s9/iQX/ANXcpcNluMxOmk5tRrdTnzUY5rdRklznaZc47Xk8rLPGu63EXnHvM0ar7cRecdeVg77B4F+EwradFvbPbyLtGoudLoN43MBelCEqq9seX8D1YVypq2w5fwOf4PyrF4esXPogMqe2S9pLQJdYBxJvb1WbS1W1zy1wzJpKbq55ceH15IWc4fGnGfWG4dwc10Ms14IaSATHIg87332iu2Nzt3qPTp3K7o6h3eIo9Onf6yX/ABphK1bCN0NOoFrqlNt5AaSR+KHRYTMLTq4TnVx+qNWthOdXs/qjDgHLK1CnU7UaWvILWHcESHEjlNvcuaKucIvd37HNDVZXF7u/Y6tbTeEAQBAEAQEDF4io2oA0Sw6QYaSWlzonoWxY82yDtMVylJS9xXKUlLjp9ft8jxuNft2ZM1HNm4Aa07+ydxtyPVN78u43vy7mqtmFQg6aTmkPpCSJlrsR2breDAXdAHNKi5y7Luvnh/tyQlZLsu6+GcP9uT2pmrgKsUXnsyI3GsF7mkiQNtM+IIjcFHY+eOh12vn2Xx+/OCTiq7h2ekWcYcYJ0jQ4i38wA9VOTaxgnKTWMEermbmOc00yQ2k55fdrS5oadNxadVrn2XdCouxp4x2zkg7WnjHbOe3GP5FHMi8MikSHl4dezdLwyHSPaIJOn8JRWN446hWOWOOufmWLWATAAnfxVuC7B5W1aTpjVBidpi0+Erjzjg4844ODxOTZl2rcSTTdVYIbpIFr92IAPtHc815sqdTuVjxlHlSp1W9WPDa+vcdplbqppt7cNFX7wZOne2/hHqvQr3bVv6+49KrftW/r7iWplgQBAeQgPUAQBAEAQBAEAQBAEAQBAEAQBAEAQBAaK+Ea/cHcGxI28iouKZFxTMP7Pp7abGxubyGjr0aPcmyJzw4mX1JkERvM3POfHxPvTajuxGdGg1k6REmTcm5811JLodSS6G1dOnhEoA1oFhZAeoAgCAIAgCAIAgCAIAgCAIAgCAIAgCAIAgCAIAgCAIAgCAIAgCAIAgCAIAgCAIAgCAIAgCAIAgCAIAgCAIAgCAIAgCAIAgP/2Q=="/>
          <p:cNvSpPr>
            <a:spLocks noChangeAspect="1" noChangeArrowheads="1"/>
          </p:cNvSpPr>
          <p:nvPr/>
        </p:nvSpPr>
        <p:spPr bwMode="auto">
          <a:xfrm>
            <a:off x="155575"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Introduction+The+word+stress+lacks+a+definitive+definition..jpg"/>
          <p:cNvPicPr>
            <a:picLocks noChangeAspect="1"/>
          </p:cNvPicPr>
          <p:nvPr/>
        </p:nvPicPr>
        <p:blipFill>
          <a:blip r:embed="rId2"/>
          <a:srcRect t="31481" b="16666"/>
          <a:stretch>
            <a:fillRect/>
          </a:stretch>
        </p:blipFill>
        <p:spPr>
          <a:xfrm>
            <a:off x="428596" y="2357430"/>
            <a:ext cx="5643602" cy="2299245"/>
          </a:xfrm>
          <a:prstGeom prst="rect">
            <a:avLst/>
          </a:prstGeom>
        </p:spPr>
      </p:pic>
      <p:pic>
        <p:nvPicPr>
          <p:cNvPr id="8" name="Picture 7" descr="images.png"/>
          <p:cNvPicPr>
            <a:picLocks noChangeAspect="1"/>
          </p:cNvPicPr>
          <p:nvPr/>
        </p:nvPicPr>
        <p:blipFill>
          <a:blip r:embed="rId3"/>
          <a:stretch>
            <a:fillRect/>
          </a:stretch>
        </p:blipFill>
        <p:spPr>
          <a:xfrm>
            <a:off x="3000364" y="4714884"/>
            <a:ext cx="6000792" cy="203652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00" y="642918"/>
            <a:ext cx="7115196" cy="704104"/>
          </a:xfrm>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6000" dirty="0" smtClean="0">
                <a:latin typeface="Berlin Sans FB Demi" pitchFamily="34" charset="0"/>
              </a:rPr>
              <a:t>CONCLUSION</a:t>
            </a:r>
            <a:endParaRPr lang="en-US" sz="6000" dirty="0">
              <a:latin typeface="Berlin Sans FB Demi" pitchFamily="34" charset="0"/>
            </a:endParaRPr>
          </a:p>
        </p:txBody>
      </p:sp>
      <p:sp>
        <p:nvSpPr>
          <p:cNvPr id="4" name="Rectangle 2">
            <a:extLst>
              <a:ext uri="{FF2B5EF4-FFF2-40B4-BE49-F238E27FC236}">
                <a16:creationId xmlns="" xmlns:a16="http://schemas.microsoft.com/office/drawing/2014/main" id="{C047FCD8-7E89-4EED-9BC6-58DCFF74B4CB}"/>
              </a:ext>
            </a:extLst>
          </p:cNvPr>
          <p:cNvSpPr>
            <a:spLocks noGrp="1" noRot="1" noChangeArrowheads="1"/>
          </p:cNvSpPr>
          <p:nvPr>
            <p:ph sz="quarter" idx="1"/>
          </p:nvPr>
        </p:nvSpPr>
        <p:spPr>
          <a:xfrm>
            <a:off x="571472" y="1643050"/>
            <a:ext cx="7715304" cy="1928826"/>
          </a:xfrm>
        </p:spPr>
        <p:style>
          <a:lnRef idx="2">
            <a:schemeClr val="accent4"/>
          </a:lnRef>
          <a:fillRef idx="1">
            <a:schemeClr val="lt1"/>
          </a:fillRef>
          <a:effectRef idx="0">
            <a:schemeClr val="accent4"/>
          </a:effectRef>
          <a:fontRef idx="minor">
            <a:schemeClr val="dk1"/>
          </a:fontRef>
        </p:style>
        <p:txBody>
          <a:bodyPr>
            <a:noAutofit/>
          </a:bodyPr>
          <a:lstStyle/>
          <a:p>
            <a:pPr>
              <a:lnSpc>
                <a:spcPct val="90000"/>
              </a:lnSpc>
            </a:pPr>
            <a:r>
              <a:rPr lang="en-GB" sz="1800" b="1" dirty="0">
                <a:latin typeface="Baskerville Old Face" pitchFamily="18" charset="0"/>
              </a:rPr>
              <a:t>Stress</a:t>
            </a:r>
            <a:r>
              <a:rPr lang="en-GB" sz="1800" dirty="0">
                <a:latin typeface="Baskerville Old Face" pitchFamily="18" charset="0"/>
              </a:rPr>
              <a:t>: is a condition in which the human system responds to changes in its normal balanced state. </a:t>
            </a:r>
          </a:p>
          <a:p>
            <a:pPr>
              <a:lnSpc>
                <a:spcPct val="90000"/>
              </a:lnSpc>
            </a:pPr>
            <a:r>
              <a:rPr lang="en-GB" sz="1800" b="1" dirty="0">
                <a:latin typeface="Baskerville Old Face" pitchFamily="18" charset="0"/>
              </a:rPr>
              <a:t>Stressor</a:t>
            </a:r>
            <a:r>
              <a:rPr lang="en-GB" sz="1800" dirty="0">
                <a:latin typeface="Baskerville Old Face" pitchFamily="18" charset="0"/>
              </a:rPr>
              <a:t>: is any thing that is perceived as challenging, threatening or demanding. </a:t>
            </a:r>
          </a:p>
          <a:p>
            <a:pPr>
              <a:lnSpc>
                <a:spcPct val="90000"/>
              </a:lnSpc>
            </a:pPr>
            <a:r>
              <a:rPr lang="en-GB" sz="1800" b="1" dirty="0">
                <a:latin typeface="Baskerville Old Face" pitchFamily="18" charset="0"/>
              </a:rPr>
              <a:t>Coping</a:t>
            </a:r>
            <a:r>
              <a:rPr lang="en-GB" sz="1800" dirty="0">
                <a:latin typeface="Baskerville Old Face" pitchFamily="18" charset="0"/>
              </a:rPr>
              <a:t>: various effort to manage stress</a:t>
            </a:r>
          </a:p>
          <a:p>
            <a:pPr>
              <a:lnSpc>
                <a:spcPct val="90000"/>
              </a:lnSpc>
            </a:pPr>
            <a:r>
              <a:rPr lang="en-GB" sz="1800" b="1" dirty="0">
                <a:latin typeface="Baskerville Old Face" pitchFamily="18" charset="0"/>
              </a:rPr>
              <a:t>Adaptation</a:t>
            </a:r>
            <a:r>
              <a:rPr lang="en-GB" sz="1800" dirty="0">
                <a:latin typeface="Baskerville Old Face" pitchFamily="18" charset="0"/>
              </a:rPr>
              <a:t>: is the change that takes place as a result of the response to a stressor. </a:t>
            </a:r>
          </a:p>
          <a:p>
            <a:pPr>
              <a:lnSpc>
                <a:spcPct val="90000"/>
              </a:lnSpc>
              <a:buNone/>
            </a:pPr>
            <a:endParaRPr lang="en-US" sz="1800" dirty="0">
              <a:latin typeface="Baskerville Old Face" pitchFamily="18" charset="0"/>
            </a:endParaRPr>
          </a:p>
        </p:txBody>
      </p:sp>
      <p:sp>
        <p:nvSpPr>
          <p:cNvPr id="6" name="Rectangle 2"/>
          <p:cNvSpPr>
            <a:spLocks noChangeArrowheads="1"/>
          </p:cNvSpPr>
          <p:nvPr/>
        </p:nvSpPr>
        <p:spPr bwMode="auto">
          <a:xfrm>
            <a:off x="285720" y="4357694"/>
            <a:ext cx="5667388" cy="857256"/>
          </a:xfrm>
          <a:prstGeom prst="rect">
            <a:avLst/>
          </a:prstGeom>
          <a:solidFill>
            <a:schemeClr val="accent2">
              <a:lumMod val="20000"/>
              <a:lumOff val="80000"/>
            </a:schemeClr>
          </a:solidFill>
          <a:ln w="9525">
            <a:solidFill>
              <a:schemeClr val="tx1"/>
            </a:solidFill>
            <a:miter lim="800000"/>
            <a:headEnd/>
            <a:tailEnd/>
          </a:ln>
          <a:effectLst/>
        </p:spPr>
        <p:txBody>
          <a:bodyPr anchor="ctr"/>
          <a:lstStyle/>
          <a:p>
            <a:pPr algn="ctr" eaLnBrk="1" hangingPunct="1"/>
            <a:r>
              <a:rPr lang="en-US" sz="3200" dirty="0">
                <a:solidFill>
                  <a:schemeClr val="tx2"/>
                </a:solidFill>
              </a:rPr>
              <a:t>“</a:t>
            </a:r>
            <a:r>
              <a:rPr lang="en-US" sz="1600" dirty="0">
                <a:solidFill>
                  <a:schemeClr val="tx2"/>
                </a:solidFill>
              </a:rPr>
              <a:t>I cannot, and should not, be cured of my stress but merely taught to enjoy it” </a:t>
            </a:r>
            <a:r>
              <a:rPr lang="en-US" dirty="0">
                <a:solidFill>
                  <a:srgbClr val="FF0000"/>
                </a:solidFill>
              </a:rPr>
              <a:t>(Hans </a:t>
            </a:r>
            <a:r>
              <a:rPr lang="en-US" dirty="0" err="1">
                <a:solidFill>
                  <a:srgbClr val="FF0000"/>
                </a:solidFill>
              </a:rPr>
              <a:t>Selye</a:t>
            </a:r>
            <a:r>
              <a:rPr lang="en-US" dirty="0">
                <a:solidFill>
                  <a:srgbClr val="FF0000"/>
                </a:solidFill>
              </a:rPr>
              <a:t>, l950)</a:t>
            </a:r>
          </a:p>
        </p:txBody>
      </p:sp>
      <p:sp>
        <p:nvSpPr>
          <p:cNvPr id="7" name="Rectangle 3"/>
          <p:cNvSpPr>
            <a:spLocks noChangeArrowheads="1"/>
          </p:cNvSpPr>
          <p:nvPr/>
        </p:nvSpPr>
        <p:spPr bwMode="auto">
          <a:xfrm>
            <a:off x="3857620" y="5286388"/>
            <a:ext cx="4191002" cy="135732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eaLnBrk="1" hangingPunct="1">
              <a:spcBef>
                <a:spcPct val="20000"/>
              </a:spcBef>
              <a:buFont typeface="Wingdings" pitchFamily="2" charset="2"/>
              <a:buChar char="v"/>
            </a:pPr>
            <a:r>
              <a:rPr lang="en-US" sz="1600" b="1" dirty="0"/>
              <a:t>Responses to stress are </a:t>
            </a:r>
            <a:r>
              <a:rPr lang="en-US" sz="1600" b="1" i="1" dirty="0"/>
              <a:t>indispensable</a:t>
            </a:r>
            <a:r>
              <a:rPr lang="en-US" sz="1600" b="1" dirty="0"/>
              <a:t> to our survival </a:t>
            </a:r>
            <a:r>
              <a:rPr lang="en-US" sz="1600" dirty="0"/>
              <a:t>as they allow us to maintain the internal equilibrium necessary for optimal function</a:t>
            </a:r>
          </a:p>
          <a:p>
            <a:pPr marL="342900" indent="-342900" algn="ctr" eaLnBrk="1" hangingPunct="1">
              <a:spcBef>
                <a:spcPct val="20000"/>
              </a:spcBef>
            </a:pP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YourMindset-1.jpg"/>
          <p:cNvPicPr>
            <a:picLocks noChangeAspect="1"/>
          </p:cNvPicPr>
          <p:nvPr/>
        </p:nvPicPr>
        <p:blipFill>
          <a:blip r:embed="rId2"/>
          <a:srcRect t="7558" b="8720"/>
          <a:stretch>
            <a:fillRect/>
          </a:stretch>
        </p:blipFill>
        <p:spPr>
          <a:xfrm>
            <a:off x="142844" y="2928934"/>
            <a:ext cx="8715380" cy="3571900"/>
          </a:xfrm>
          <a:prstGeom prst="rect">
            <a:avLst/>
          </a:prstGeom>
        </p:spPr>
      </p:pic>
      <p:pic>
        <p:nvPicPr>
          <p:cNvPr id="4" name="Picture 3" descr="stress-managment-in-your-life.jpg"/>
          <p:cNvPicPr>
            <a:picLocks noChangeAspect="1"/>
          </p:cNvPicPr>
          <p:nvPr/>
        </p:nvPicPr>
        <p:blipFill>
          <a:blip r:embed="rId3"/>
          <a:stretch>
            <a:fillRect/>
          </a:stretch>
        </p:blipFill>
        <p:spPr>
          <a:xfrm>
            <a:off x="2214546" y="214290"/>
            <a:ext cx="5000660" cy="23574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E5B22D4-8957-4FC9-B5EE-A523F9B1F3DB}"/>
              </a:ext>
            </a:extLst>
          </p:cNvPr>
          <p:cNvSpPr>
            <a:spLocks noGrp="1"/>
          </p:cNvSpPr>
          <p:nvPr>
            <p:ph type="title"/>
          </p:nvPr>
        </p:nvSpPr>
        <p:spPr>
          <a:xfrm>
            <a:off x="142844" y="571480"/>
            <a:ext cx="8501122" cy="1066800"/>
          </a:xfrm>
        </p:spPr>
        <p:style>
          <a:lnRef idx="2">
            <a:schemeClr val="accent6"/>
          </a:lnRef>
          <a:fillRef idx="1">
            <a:schemeClr val="lt1"/>
          </a:fillRef>
          <a:effectRef idx="0">
            <a:schemeClr val="accent6"/>
          </a:effectRef>
          <a:fontRef idx="minor">
            <a:schemeClr val="dk1"/>
          </a:fontRef>
        </p:style>
        <p:txBody>
          <a:bodyPr>
            <a:normAutofit/>
          </a:bodyPr>
          <a:lstStyle/>
          <a:p>
            <a:r>
              <a:rPr lang="en-US" dirty="0"/>
              <a:t>Comparative….Islamic Perspectives</a:t>
            </a:r>
            <a:endParaRPr lang="en-MY" dirty="0"/>
          </a:p>
        </p:txBody>
      </p:sp>
      <p:sp>
        <p:nvSpPr>
          <p:cNvPr id="2" name="Content Placeholder 1">
            <a:extLst>
              <a:ext uri="{FF2B5EF4-FFF2-40B4-BE49-F238E27FC236}">
                <a16:creationId xmlns="" xmlns:a16="http://schemas.microsoft.com/office/drawing/2014/main" id="{138A34EC-7E86-4822-A7CC-B4ECED993D27}"/>
              </a:ext>
            </a:extLst>
          </p:cNvPr>
          <p:cNvSpPr>
            <a:spLocks noGrp="1"/>
          </p:cNvSpPr>
          <p:nvPr>
            <p:ph idx="1"/>
          </p:nvPr>
        </p:nvSpPr>
        <p:spPr>
          <a:xfrm>
            <a:off x="457200" y="1752601"/>
            <a:ext cx="8229600" cy="2390779"/>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109728" indent="0">
              <a:buNone/>
            </a:pPr>
            <a:r>
              <a:rPr lang="en-US" sz="2000" b="1" dirty="0">
                <a:latin typeface="Baskerville Old Face" pitchFamily="18" charset="0"/>
              </a:rPr>
              <a:t>Quranic Reflection on Stress Factors</a:t>
            </a:r>
          </a:p>
          <a:p>
            <a:endParaRPr lang="en-US" sz="2000" dirty="0">
              <a:latin typeface="Baskerville Old Face" pitchFamily="18" charset="0"/>
            </a:endParaRPr>
          </a:p>
          <a:p>
            <a:pPr algn="just"/>
            <a:r>
              <a:rPr lang="en-US" sz="2000" dirty="0">
                <a:solidFill>
                  <a:srgbClr val="FF0000"/>
                </a:solidFill>
                <a:latin typeface="Baskerville Old Face" pitchFamily="18" charset="0"/>
              </a:rPr>
              <a:t>"Be sure We will test you with something of fear and hunger, some loss in goods or lives, but give glad tidings to those who are steadfast, who say when afflicted with calamity: To God we belong and to Him is our return. They are those on whom (descend) blessings from God and mercy and they are the ones that receive guidance." (Quran 2:155</a:t>
            </a:r>
            <a:r>
              <a:rPr lang="en-US" sz="2000" dirty="0" smtClean="0">
                <a:solidFill>
                  <a:srgbClr val="FF0000"/>
                </a:solidFill>
                <a:latin typeface="Baskerville Old Face" pitchFamily="18" charset="0"/>
              </a:rPr>
              <a:t>)</a:t>
            </a:r>
          </a:p>
          <a:p>
            <a:pPr algn="just"/>
            <a:endParaRPr lang="en-US" sz="2000" dirty="0">
              <a:latin typeface="Baskerville Old Face" pitchFamily="18" charset="0"/>
            </a:endParaRPr>
          </a:p>
          <a:p>
            <a:pPr>
              <a:buNone/>
            </a:pPr>
            <a:r>
              <a:rPr lang="en-US" sz="2000" dirty="0" smtClean="0">
                <a:latin typeface="Kidprint" pitchFamily="66" charset="0"/>
              </a:rPr>
              <a:t>Suggestion…for Muslim</a:t>
            </a:r>
            <a:endParaRPr lang="en-MY" sz="2000" dirty="0">
              <a:latin typeface="Baskerville Old Face" pitchFamily="18" charset="0"/>
            </a:endParaRPr>
          </a:p>
        </p:txBody>
      </p:sp>
      <p:pic>
        <p:nvPicPr>
          <p:cNvPr id="5" name="Content Placeholder 2">
            <a:extLst>
              <a:ext uri="{FF2B5EF4-FFF2-40B4-BE49-F238E27FC236}">
                <a16:creationId xmlns="" xmlns:a16="http://schemas.microsoft.com/office/drawing/2014/main" id="{8E8B3567-DCE4-4615-80ED-88E2D1C95A2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910" y="4214818"/>
            <a:ext cx="5857916" cy="2500330"/>
          </a:xfrm>
          <a:prstGeom prst="rect">
            <a:avLst/>
          </a:prstGeom>
        </p:spPr>
      </p:pic>
    </p:spTree>
    <p:extLst>
      <p:ext uri="{BB962C8B-B14F-4D97-AF65-F5344CB8AC3E}">
        <p14:creationId xmlns:p14="http://schemas.microsoft.com/office/powerpoint/2010/main" xmlns="" val="88474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2428868"/>
            <a:ext cx="6003567" cy="1323439"/>
          </a:xfrm>
          <a:prstGeom prst="rect">
            <a:avLst/>
          </a:prstGeom>
          <a:noFill/>
        </p:spPr>
        <p:txBody>
          <a:bodyPr wrap="non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lin Sans FB Demi" pitchFamily="34" charset="0"/>
              </a:rPr>
              <a:t>THANK YOU</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lin Sans FB Dem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42918"/>
            <a:ext cx="8153400" cy="5224482"/>
          </a:xfrm>
        </p:spPr>
        <p:style>
          <a:lnRef idx="2">
            <a:schemeClr val="accent6"/>
          </a:lnRef>
          <a:fillRef idx="1003">
            <a:schemeClr val="lt1"/>
          </a:fillRef>
          <a:effectRef idx="0">
            <a:schemeClr val="accent6"/>
          </a:effectRef>
          <a:fontRef idx="minor">
            <a:schemeClr val="dk1"/>
          </a:fontRef>
        </p:style>
        <p:txBody>
          <a:bodyPr/>
          <a:lstStyle/>
          <a:p>
            <a:r>
              <a:rPr lang="en-US" sz="3200" dirty="0"/>
              <a:t>Understanding definition…</a:t>
            </a:r>
          </a:p>
          <a:p>
            <a:pPr lvl="1">
              <a:buFont typeface="Wingdings" pitchFamily="2" charset="2"/>
              <a:buChar char="ü"/>
            </a:pPr>
            <a:r>
              <a:rPr lang="en-US" sz="3200" b="1" dirty="0"/>
              <a:t>STRESS</a:t>
            </a:r>
          </a:p>
          <a:p>
            <a:pPr lvl="1">
              <a:buFont typeface="Wingdings" pitchFamily="2" charset="2"/>
              <a:buChar char="ü"/>
            </a:pPr>
            <a:r>
              <a:rPr lang="en-US" sz="3200" b="1" dirty="0"/>
              <a:t>COPING </a:t>
            </a:r>
          </a:p>
          <a:p>
            <a:pPr lvl="1">
              <a:buFont typeface="Wingdings" pitchFamily="2" charset="2"/>
              <a:buChar char="ü"/>
            </a:pPr>
            <a:r>
              <a:rPr lang="en-US" sz="3200" b="1" dirty="0"/>
              <a:t>ADJUSTMENT</a:t>
            </a:r>
            <a:r>
              <a:rPr lang="en-US" b="1" dirty="0"/>
              <a:t/>
            </a:r>
            <a:br>
              <a:rPr lang="en-US" b="1" dirty="0"/>
            </a:br>
            <a:endParaRPr lang="ms-MY" b="1" dirty="0"/>
          </a:p>
        </p:txBody>
      </p:sp>
      <p:pic>
        <p:nvPicPr>
          <p:cNvPr id="6" name="Picture 5" descr="yay-20326122-digital.jpg"/>
          <p:cNvPicPr>
            <a:picLocks noChangeAspect="1"/>
          </p:cNvPicPr>
          <p:nvPr/>
        </p:nvPicPr>
        <p:blipFill>
          <a:blip r:embed="rId2" cstate="print"/>
          <a:stretch>
            <a:fillRect/>
          </a:stretch>
        </p:blipFill>
        <p:spPr>
          <a:xfrm>
            <a:off x="6000760" y="1357298"/>
            <a:ext cx="2447158" cy="1262050"/>
          </a:xfrm>
          <a:prstGeom prst="rect">
            <a:avLst/>
          </a:prstGeom>
        </p:spPr>
      </p:pic>
      <p:pic>
        <p:nvPicPr>
          <p:cNvPr id="7" name="Picture 6" descr="download.jpg"/>
          <p:cNvPicPr>
            <a:picLocks noChangeAspect="1"/>
          </p:cNvPicPr>
          <p:nvPr/>
        </p:nvPicPr>
        <p:blipFill>
          <a:blip r:embed="rId3"/>
          <a:stretch>
            <a:fillRect/>
          </a:stretch>
        </p:blipFill>
        <p:spPr>
          <a:xfrm>
            <a:off x="1500166" y="4214818"/>
            <a:ext cx="3000396" cy="1384145"/>
          </a:xfrm>
          <a:prstGeom prst="rect">
            <a:avLst/>
          </a:prstGeom>
        </p:spPr>
      </p:pic>
      <p:pic>
        <p:nvPicPr>
          <p:cNvPr id="8" name="Picture 7" descr="images.jpg"/>
          <p:cNvPicPr>
            <a:picLocks noChangeAspect="1"/>
          </p:cNvPicPr>
          <p:nvPr/>
        </p:nvPicPr>
        <p:blipFill>
          <a:blip r:embed="rId4"/>
          <a:stretch>
            <a:fillRect/>
          </a:stretch>
        </p:blipFill>
        <p:spPr>
          <a:xfrm>
            <a:off x="4929190" y="2928934"/>
            <a:ext cx="3066102" cy="1533051"/>
          </a:xfrm>
          <a:prstGeom prst="rect">
            <a:avLst/>
          </a:prstGeom>
        </p:spPr>
      </p:pic>
    </p:spTree>
    <p:extLst>
      <p:ext uri="{BB962C8B-B14F-4D97-AF65-F5344CB8AC3E}">
        <p14:creationId xmlns:p14="http://schemas.microsoft.com/office/powerpoint/2010/main" xmlns="" val="34710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857364"/>
            <a:ext cx="8286808" cy="3000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MY" dirty="0" smtClean="0">
                <a:solidFill>
                  <a:schemeClr val="tx1"/>
                </a:solidFill>
                <a:latin typeface="Baskerville Old Face" pitchFamily="18" charset="0"/>
              </a:rPr>
              <a:t>   	According to </a:t>
            </a:r>
            <a:r>
              <a:rPr lang="en-MY" dirty="0" err="1" smtClean="0">
                <a:solidFill>
                  <a:schemeClr val="tx1"/>
                </a:solidFill>
                <a:latin typeface="Baskerville Old Face" pitchFamily="18" charset="0"/>
              </a:rPr>
              <a:t>Selyle</a:t>
            </a:r>
            <a:r>
              <a:rPr lang="en-MY" dirty="0" smtClean="0">
                <a:solidFill>
                  <a:schemeClr val="tx1"/>
                </a:solidFill>
                <a:latin typeface="Baskerville Old Face" pitchFamily="18" charset="0"/>
              </a:rPr>
              <a:t> (1956), </a:t>
            </a:r>
            <a:r>
              <a:rPr lang="en-MY" b="1" dirty="0" smtClean="0">
                <a:solidFill>
                  <a:srgbClr val="FF0000"/>
                </a:solidFill>
                <a:latin typeface="Baskerville Old Face" pitchFamily="18" charset="0"/>
              </a:rPr>
              <a:t>STRESS</a:t>
            </a:r>
            <a:r>
              <a:rPr lang="en-MY" dirty="0" smtClean="0">
                <a:solidFill>
                  <a:schemeClr val="tx1"/>
                </a:solidFill>
                <a:latin typeface="Baskerville Old Face" pitchFamily="18" charset="0"/>
              </a:rPr>
              <a:t> is defined as the </a:t>
            </a:r>
            <a:r>
              <a:rPr lang="en-MY" dirty="0" smtClean="0">
                <a:solidFill>
                  <a:srgbClr val="FF0000"/>
                </a:solidFill>
                <a:latin typeface="Baskerville Old Face" pitchFamily="18" charset="0"/>
              </a:rPr>
              <a:t>pressure 	experienced by a person in response to life demands</a:t>
            </a:r>
            <a:r>
              <a:rPr lang="en-MY" dirty="0" smtClean="0">
                <a:solidFill>
                  <a:schemeClr val="tx1"/>
                </a:solidFill>
                <a:latin typeface="Baskerville Old Face" pitchFamily="18" charset="0"/>
              </a:rPr>
              <a:t>.</a:t>
            </a:r>
          </a:p>
          <a:p>
            <a:pPr lvl="1">
              <a:buFont typeface="Arial" pitchFamily="34" charset="0"/>
              <a:buChar char="•"/>
            </a:pPr>
            <a:r>
              <a:rPr lang="en-MY" dirty="0" smtClean="0">
                <a:solidFill>
                  <a:schemeClr val="tx1"/>
                </a:solidFill>
                <a:latin typeface="Baskerville Old Face" pitchFamily="18" charset="0"/>
              </a:rPr>
              <a:t>   	These demands are referred to as </a:t>
            </a:r>
            <a:r>
              <a:rPr lang="en-MY" dirty="0" smtClean="0">
                <a:solidFill>
                  <a:srgbClr val="FF0000"/>
                </a:solidFill>
                <a:latin typeface="Baskerville Old Face" pitchFamily="18" charset="0"/>
              </a:rPr>
              <a:t>stressors</a:t>
            </a:r>
            <a:r>
              <a:rPr lang="en-MY" dirty="0" smtClean="0">
                <a:solidFill>
                  <a:schemeClr val="tx1"/>
                </a:solidFill>
                <a:latin typeface="Baskerville Old Face" pitchFamily="18" charset="0"/>
              </a:rPr>
              <a:t> and include a range of life 	events, 	physical factors (cold, hunger, haemorrhage, pain), environmental conditions 	and personal thoughts.</a:t>
            </a:r>
          </a:p>
          <a:p>
            <a:pPr lvl="1">
              <a:buFont typeface="Arial" pitchFamily="34" charset="0"/>
              <a:buChar char="•"/>
            </a:pPr>
            <a:r>
              <a:rPr lang="en-MY" dirty="0" smtClean="0">
                <a:solidFill>
                  <a:schemeClr val="tx1"/>
                </a:solidFill>
                <a:latin typeface="Baskerville Old Face" pitchFamily="18" charset="0"/>
              </a:rPr>
              <a:t>   	</a:t>
            </a:r>
            <a:r>
              <a:rPr lang="en-MY" b="1" dirty="0" smtClean="0">
                <a:solidFill>
                  <a:srgbClr val="FF0000"/>
                </a:solidFill>
                <a:latin typeface="Baskerville Old Face" pitchFamily="18" charset="0"/>
              </a:rPr>
              <a:t>STRESS</a:t>
            </a:r>
            <a:r>
              <a:rPr lang="en-MY" b="1" dirty="0" smtClean="0">
                <a:solidFill>
                  <a:schemeClr val="tx1"/>
                </a:solidFill>
                <a:latin typeface="Baskerville Old Face" pitchFamily="18" charset="0"/>
              </a:rPr>
              <a:t> </a:t>
            </a:r>
            <a:r>
              <a:rPr lang="en-MY" dirty="0" smtClean="0">
                <a:solidFill>
                  <a:schemeClr val="tx1"/>
                </a:solidFill>
                <a:latin typeface="Baskerville Old Face" pitchFamily="18" charset="0"/>
              </a:rPr>
              <a:t> is a </a:t>
            </a:r>
            <a:r>
              <a:rPr lang="en-MY" dirty="0" smtClean="0">
                <a:solidFill>
                  <a:srgbClr val="FF0000"/>
                </a:solidFill>
                <a:latin typeface="Baskerville Old Face" pitchFamily="18" charset="0"/>
              </a:rPr>
              <a:t>feeling of emotional or physical tension</a:t>
            </a:r>
            <a:r>
              <a:rPr lang="en-MY" dirty="0" smtClean="0">
                <a:solidFill>
                  <a:schemeClr val="tx1"/>
                </a:solidFill>
                <a:latin typeface="Baskerville Old Face" pitchFamily="18" charset="0"/>
              </a:rPr>
              <a:t>. It can come from any 	event or thought that makes you feel frustrated, angry, or nervous. </a:t>
            </a:r>
            <a:r>
              <a:rPr lang="en-MY" b="1" dirty="0" smtClean="0">
                <a:solidFill>
                  <a:schemeClr val="tx1"/>
                </a:solidFill>
                <a:latin typeface="Baskerville Old Face" pitchFamily="18" charset="0"/>
              </a:rPr>
              <a:t>Stress</a:t>
            </a:r>
            <a:r>
              <a:rPr lang="en-MY" dirty="0" smtClean="0">
                <a:solidFill>
                  <a:schemeClr val="tx1"/>
                </a:solidFill>
                <a:latin typeface="Baskerville Old Face" pitchFamily="18" charset="0"/>
              </a:rPr>
              <a:t>  is 	your body's reaction to a challenge or demand. In short bursts, </a:t>
            </a:r>
            <a:r>
              <a:rPr lang="en-MY" b="1" dirty="0" smtClean="0">
                <a:solidFill>
                  <a:schemeClr val="tx1"/>
                </a:solidFill>
                <a:latin typeface="Baskerville Old Face" pitchFamily="18" charset="0"/>
              </a:rPr>
              <a:t>stress</a:t>
            </a:r>
            <a:r>
              <a:rPr lang="en-MY" dirty="0" smtClean="0">
                <a:solidFill>
                  <a:schemeClr val="tx1"/>
                </a:solidFill>
                <a:latin typeface="Baskerville Old Face" pitchFamily="18" charset="0"/>
              </a:rPr>
              <a:t> can be 	positive, such as when it helps you avoid danger or meet a deadline.</a:t>
            </a:r>
          </a:p>
        </p:txBody>
      </p:sp>
      <p:sp>
        <p:nvSpPr>
          <p:cNvPr id="5" name="Rectangle 4"/>
          <p:cNvSpPr/>
          <p:nvPr/>
        </p:nvSpPr>
        <p:spPr>
          <a:xfrm>
            <a:off x="785786" y="571480"/>
            <a:ext cx="5487592"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MY" sz="6600" dirty="0" smtClean="0">
                <a:latin typeface="Bernard MT Condensed" pitchFamily="18" charset="0"/>
              </a:rPr>
              <a:t>WHAT IS STRESS?</a:t>
            </a:r>
          </a:p>
        </p:txBody>
      </p:sp>
      <p:pic>
        <p:nvPicPr>
          <p:cNvPr id="6" name="Picture 5" descr="man-at-worktable-laptop-looking-stressed-768.jpg"/>
          <p:cNvPicPr>
            <a:picLocks noChangeAspect="1"/>
          </p:cNvPicPr>
          <p:nvPr/>
        </p:nvPicPr>
        <p:blipFill>
          <a:blip r:embed="rId3"/>
          <a:stretch>
            <a:fillRect/>
          </a:stretch>
        </p:blipFill>
        <p:spPr>
          <a:xfrm>
            <a:off x="6452942" y="5214950"/>
            <a:ext cx="2545336" cy="1527864"/>
          </a:xfrm>
          <a:prstGeom prst="rect">
            <a:avLst/>
          </a:prstGeom>
        </p:spPr>
      </p:pic>
    </p:spTree>
    <p:extLst>
      <p:ext uri="{BB962C8B-B14F-4D97-AF65-F5344CB8AC3E}">
        <p14:creationId xmlns:p14="http://schemas.microsoft.com/office/powerpoint/2010/main" xmlns="" val="98485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28596" y="428604"/>
            <a:ext cx="7929618" cy="385765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vert="horz">
            <a:noAutofit/>
          </a:bodyPr>
          <a:lstStyle/>
          <a:p>
            <a:pPr marL="411480" lvl="0" indent="-342900">
              <a:lnSpc>
                <a:spcPct val="90000"/>
              </a:lnSpc>
              <a:spcBef>
                <a:spcPts val="700"/>
              </a:spcBef>
              <a:buClr>
                <a:schemeClr val="tx2"/>
              </a:buClr>
              <a:buSzPct val="95000"/>
              <a:defRPr/>
            </a:pPr>
            <a:r>
              <a:rPr lang="en-MY" sz="3600" b="1" dirty="0" smtClean="0">
                <a:solidFill>
                  <a:schemeClr val="tx1"/>
                </a:solidFill>
                <a:latin typeface="Berlin Sans FB Demi" pitchFamily="34" charset="0"/>
              </a:rPr>
              <a:t>Categories of definitions of stress</a:t>
            </a:r>
          </a:p>
          <a:p>
            <a:pPr marL="411480" lvl="0" indent="-342900">
              <a:lnSpc>
                <a:spcPct val="150000"/>
              </a:lnSpc>
              <a:spcBef>
                <a:spcPts val="700"/>
              </a:spcBef>
              <a:buClr>
                <a:schemeClr val="tx2"/>
              </a:buClr>
              <a:buSzPct val="95000"/>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02336" marR="0" lvl="1" indent="0" algn="l" defTabSz="914400" rtl="0" eaLnBrk="1" fontAlgn="auto" latinLnBrk="0" hangingPunct="1">
              <a:lnSpc>
                <a:spcPct val="15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  Self or bodily reactions to difficulties.</a:t>
            </a:r>
          </a:p>
          <a:p>
            <a:pPr marL="402336" marR="0" lvl="1" indent="0" algn="l" defTabSz="914400" rtl="0" eaLnBrk="1" fontAlgn="auto" latinLnBrk="0" hangingPunct="1">
              <a:lnSpc>
                <a:spcPct val="15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2.  Troublesome events.</a:t>
            </a:r>
          </a:p>
          <a:p>
            <a:pPr marL="402336" marR="0" lvl="1" indent="0" algn="l" defTabSz="914400" rtl="0" eaLnBrk="1" fontAlgn="auto" latinLnBrk="0" hangingPunct="1">
              <a:lnSpc>
                <a:spcPct val="15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3.  Perception of inability to overcome difficulties.</a:t>
            </a:r>
          </a:p>
          <a:p>
            <a:pPr marL="402336" marR="0" lvl="1" indent="0" algn="l" defTabSz="914400" rtl="0" eaLnBrk="1" fontAlgn="auto" latinLnBrk="0" hangingPunct="1">
              <a:lnSpc>
                <a:spcPct val="15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4.  A state of tension</a:t>
            </a:r>
          </a:p>
          <a:p>
            <a:pPr marL="402336" marR="0" lvl="1" indent="0" algn="l" defTabSz="914400" rtl="0" eaLnBrk="1" fontAlgn="auto" latinLnBrk="0" hangingPunct="1">
              <a:lnSpc>
                <a:spcPct val="15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5.  Others?</a:t>
            </a:r>
          </a:p>
        </p:txBody>
      </p:sp>
      <p:pic>
        <p:nvPicPr>
          <p:cNvPr id="6" name="Picture 2" descr="http://www.shannonburns.com/toon410.gif"/>
          <p:cNvPicPr>
            <a:picLocks noGrp="1" noChangeAspect="1" noChangeArrowheads="1"/>
          </p:cNvPicPr>
          <p:nvPr>
            <p:ph sz="quarter" idx="1"/>
          </p:nvPr>
        </p:nvPicPr>
        <p:blipFill>
          <a:blip r:embed="rId2" cstate="print"/>
          <a:srcRect t="26060" r="5645" b="4447"/>
          <a:stretch>
            <a:fillRect/>
          </a:stretch>
        </p:blipFill>
        <p:spPr bwMode="auto">
          <a:xfrm>
            <a:off x="5500694" y="4429132"/>
            <a:ext cx="3284309" cy="1855330"/>
          </a:xfrm>
          <a:prstGeom prst="rect">
            <a:avLst/>
          </a:prstGeom>
          <a:solidFill>
            <a:schemeClr val="accent2">
              <a:lumMod val="60000"/>
              <a:lumOff val="40000"/>
            </a:schemeClr>
          </a:solidFill>
          <a:ln>
            <a:solidFill>
              <a:schemeClr val="tx2">
                <a:lumMod val="40000"/>
                <a:lumOff val="60000"/>
              </a:schemeClr>
            </a:solidFill>
          </a:ln>
        </p:spPr>
      </p:pic>
    </p:spTree>
    <p:extLst>
      <p:ext uri="{BB962C8B-B14F-4D97-AF65-F5344CB8AC3E}">
        <p14:creationId xmlns:p14="http://schemas.microsoft.com/office/powerpoint/2010/main" xmlns="" val="342321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F355EA3C-AA89-44C4-A40C-9FB274C0ED9C}"/>
              </a:ext>
            </a:extLst>
          </p:cNvPr>
          <p:cNvSpPr>
            <a:spLocks noGrp="1" noChangeArrowheads="1"/>
          </p:cNvSpPr>
          <p:nvPr>
            <p:ph type="title"/>
          </p:nvPr>
        </p:nvSpPr>
        <p:spPr>
          <a:xfrm>
            <a:off x="214282" y="285728"/>
            <a:ext cx="8643998" cy="909654"/>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n-US" sz="3200" dirty="0">
                <a:solidFill>
                  <a:schemeClr val="bg1"/>
                </a:solidFill>
                <a:latin typeface="Kidprint" pitchFamily="66" charset="0"/>
              </a:rPr>
              <a:t>VARIOUS DEFINITIONS OF STRESS</a:t>
            </a:r>
            <a:br>
              <a:rPr lang="en-US" sz="3200" dirty="0">
                <a:solidFill>
                  <a:schemeClr val="bg1"/>
                </a:solidFill>
                <a:latin typeface="Kidprint" pitchFamily="66" charset="0"/>
              </a:rPr>
            </a:br>
            <a:r>
              <a:rPr lang="en-US" sz="3200" dirty="0">
                <a:solidFill>
                  <a:schemeClr val="bg1"/>
                </a:solidFill>
                <a:latin typeface="Kidprint" pitchFamily="66" charset="0"/>
              </a:rPr>
              <a:t>(INDIVIDUALS)</a:t>
            </a:r>
          </a:p>
        </p:txBody>
      </p:sp>
      <p:pic>
        <p:nvPicPr>
          <p:cNvPr id="6" name="Content Placeholder 5">
            <a:extLst>
              <a:ext uri="{FF2B5EF4-FFF2-40B4-BE49-F238E27FC236}">
                <a16:creationId xmlns="" xmlns:a16="http://schemas.microsoft.com/office/drawing/2014/main" id="{EB6E8FC7-6BD1-44F0-81B0-78331F39575A}"/>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6643702" y="1428736"/>
            <a:ext cx="2228848" cy="1612538"/>
          </a:xfrm>
          <a:solidFill>
            <a:srgbClr val="FFC000"/>
          </a:solidFill>
        </p:spPr>
      </p:pic>
      <p:sp>
        <p:nvSpPr>
          <p:cNvPr id="15" name="Rectangle 3">
            <a:extLst>
              <a:ext uri="{FF2B5EF4-FFF2-40B4-BE49-F238E27FC236}">
                <a16:creationId xmlns="" xmlns:a16="http://schemas.microsoft.com/office/drawing/2014/main" id="{67B4121A-412B-40DC-9FDE-04AC3E3109AA}"/>
              </a:ext>
            </a:extLst>
          </p:cNvPr>
          <p:cNvSpPr>
            <a:spLocks noChangeArrowheads="1"/>
          </p:cNvSpPr>
          <p:nvPr/>
        </p:nvSpPr>
        <p:spPr bwMode="auto">
          <a:xfrm>
            <a:off x="428596" y="1500174"/>
            <a:ext cx="4786346" cy="1447627"/>
          </a:xfrm>
          <a:prstGeom prst="rect">
            <a:avLst/>
          </a:prstGeom>
          <a:solidFill>
            <a:schemeClr val="bg2"/>
          </a:solidFill>
          <a:ln w="9525">
            <a:solidFill>
              <a:schemeClr val="tx1"/>
            </a:solidFill>
            <a:miter lim="800000"/>
            <a:headEnd/>
            <a:tailEnd/>
          </a:ln>
          <a:effectLst/>
        </p:spPr>
        <p:txBody>
          <a:bodyPr wrap="none" anchor="ctr"/>
          <a:lstStyle/>
          <a:p>
            <a:pPr marL="342900" indent="-342900" eaLnBrk="0" hangingPunct="0">
              <a:buAutoNum type="arabicPeriod"/>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troubling situation, </a:t>
            </a:r>
            <a:r>
              <a:rPr lang="en-US" b="1" dirty="0" smtClean="0">
                <a:latin typeface="Arial" panose="020B0604020202020204" pitchFamily="34" charset="0"/>
                <a:cs typeface="Arial" panose="020B0604020202020204" pitchFamily="34" charset="0"/>
              </a:rPr>
              <a:t>event </a:t>
            </a:r>
            <a:r>
              <a:rPr lang="en-US" b="1" dirty="0">
                <a:latin typeface="Arial" panose="020B0604020202020204" pitchFamily="34" charset="0"/>
                <a:cs typeface="Arial" panose="020B0604020202020204" pitchFamily="34" charset="0"/>
              </a:rPr>
              <a:t>or </a:t>
            </a:r>
            <a:r>
              <a:rPr lang="en-US" b="1" dirty="0" smtClean="0">
                <a:latin typeface="Arial" panose="020B0604020202020204" pitchFamily="34" charset="0"/>
                <a:cs typeface="Arial" panose="020B0604020202020204" pitchFamily="34" charset="0"/>
              </a:rPr>
              <a:t>thought</a:t>
            </a:r>
          </a:p>
          <a:p>
            <a:pPr marL="342900" indent="-342900" eaLnBrk="0" hangingPunct="0"/>
            <a:r>
              <a:rPr lang="en-US" b="1" dirty="0" smtClean="0">
                <a:solidFill>
                  <a:srgbClr val="FF0000"/>
                </a:solidFill>
                <a:latin typeface="Arial" panose="020B0604020202020204" pitchFamily="34" charset="0"/>
                <a:cs typeface="Arial" panose="020B0604020202020204" pitchFamily="34" charset="0"/>
              </a:rPr>
              <a:t>	(Anderson</a:t>
            </a:r>
            <a:r>
              <a:rPr lang="en-US" b="1" dirty="0">
                <a:solidFill>
                  <a:srgbClr val="FF0000"/>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1978</a:t>
            </a:r>
            <a:r>
              <a:rPr lang="en-US" sz="2800" b="1" dirty="0">
                <a:solidFill>
                  <a:srgbClr val="FF0000"/>
                </a:solidFill>
                <a:latin typeface="Bradley Hand ITC" pitchFamily="66" charset="0"/>
                <a:cs typeface="Arial" panose="020B0604020202020204" pitchFamily="34" charset="0"/>
              </a:rPr>
              <a:t>)</a:t>
            </a:r>
            <a:endParaRPr lang="en-US" sz="2800" dirty="0">
              <a:solidFill>
                <a:srgbClr val="FF0000"/>
              </a:solidFill>
              <a:latin typeface="Bradley Hand ITC" pitchFamily="66" charset="0"/>
            </a:endParaRPr>
          </a:p>
        </p:txBody>
      </p:sp>
      <p:sp>
        <p:nvSpPr>
          <p:cNvPr id="16" name="Rectangle 5">
            <a:extLst>
              <a:ext uri="{FF2B5EF4-FFF2-40B4-BE49-F238E27FC236}">
                <a16:creationId xmlns="" xmlns:a16="http://schemas.microsoft.com/office/drawing/2014/main" id="{78CD3D7C-2A52-4AA5-876A-B948F44DC190}"/>
              </a:ext>
            </a:extLst>
          </p:cNvPr>
          <p:cNvSpPr>
            <a:spLocks noChangeArrowheads="1"/>
          </p:cNvSpPr>
          <p:nvPr/>
        </p:nvSpPr>
        <p:spPr bwMode="auto">
          <a:xfrm>
            <a:off x="428596" y="3071810"/>
            <a:ext cx="2571768" cy="1371600"/>
          </a:xfrm>
          <a:prstGeom prst="rect">
            <a:avLst/>
          </a:prstGeom>
          <a:solidFill>
            <a:schemeClr val="bg2"/>
          </a:solidFill>
          <a:ln w="9525">
            <a:solidFill>
              <a:schemeClr val="tx1"/>
            </a:solidFill>
            <a:miter lim="800000"/>
            <a:headEnd/>
            <a:tailEnd/>
          </a:ln>
          <a:effectLst/>
        </p:spPr>
        <p:txBody>
          <a:bodyPr wrap="none" anchor="ctr"/>
          <a:lstStyle/>
          <a:p>
            <a:pPr marL="342900" indent="-342900" eaLnBrk="0" hangingPunct="0"/>
            <a:r>
              <a:rPr lang="en-US" b="1" dirty="0" smtClean="0">
                <a:latin typeface="Arial" panose="020B0604020202020204" pitchFamily="34" charset="0"/>
                <a:cs typeface="Arial" panose="020B0604020202020204" pitchFamily="34" charset="0"/>
              </a:rPr>
              <a:t>2.	A </a:t>
            </a:r>
            <a:r>
              <a:rPr lang="en-US" b="1" dirty="0">
                <a:latin typeface="Arial" panose="020B0604020202020204" pitchFamily="34" charset="0"/>
                <a:cs typeface="Arial" panose="020B0604020202020204" pitchFamily="34" charset="0"/>
              </a:rPr>
              <a:t>troubling </a:t>
            </a:r>
            <a:r>
              <a:rPr lang="en-US" b="1" dirty="0" smtClean="0">
                <a:latin typeface="Arial" panose="020B0604020202020204" pitchFamily="34" charset="0"/>
                <a:cs typeface="Arial" panose="020B0604020202020204" pitchFamily="34" charset="0"/>
              </a:rPr>
              <a:t>event </a:t>
            </a:r>
          </a:p>
          <a:p>
            <a:pPr marL="342900" indent="-342900" eaLnBrk="0" hangingPunct="0"/>
            <a:r>
              <a:rPr lang="en-US" b="1" dirty="0" smtClean="0">
                <a:solidFill>
                  <a:srgbClr val="FF0000"/>
                </a:solidFill>
                <a:latin typeface="Arial" panose="020B0604020202020204" pitchFamily="34" charset="0"/>
                <a:cs typeface="Arial" panose="020B0604020202020204" pitchFamily="34" charset="0"/>
              </a:rPr>
              <a:t>	(Holmes</a:t>
            </a:r>
            <a:r>
              <a:rPr lang="en-US" b="1" dirty="0">
                <a:solidFill>
                  <a:srgbClr val="FF0000"/>
                </a:solidFill>
                <a:latin typeface="Arial" panose="020B0604020202020204" pitchFamily="34" charset="0"/>
                <a:cs typeface="Arial" panose="020B0604020202020204" pitchFamily="34" charset="0"/>
              </a:rPr>
              <a:t>, 1979)</a:t>
            </a:r>
          </a:p>
        </p:txBody>
      </p:sp>
      <p:sp>
        <p:nvSpPr>
          <p:cNvPr id="17" name="Rectangle 4">
            <a:extLst>
              <a:ext uri="{FF2B5EF4-FFF2-40B4-BE49-F238E27FC236}">
                <a16:creationId xmlns="" xmlns:a16="http://schemas.microsoft.com/office/drawing/2014/main" id="{8E0DAA1F-57B4-4A48-95C0-D2CE423B4D51}"/>
              </a:ext>
            </a:extLst>
          </p:cNvPr>
          <p:cNvSpPr>
            <a:spLocks noChangeArrowheads="1"/>
          </p:cNvSpPr>
          <p:nvPr/>
        </p:nvSpPr>
        <p:spPr bwMode="auto">
          <a:xfrm>
            <a:off x="428596" y="4572008"/>
            <a:ext cx="6786610" cy="1447627"/>
          </a:xfrm>
          <a:prstGeom prst="rect">
            <a:avLst/>
          </a:prstGeom>
          <a:solidFill>
            <a:schemeClr val="bg2"/>
          </a:solidFill>
          <a:ln w="9525">
            <a:solidFill>
              <a:schemeClr val="tx1"/>
            </a:solidFill>
            <a:miter lim="800000"/>
            <a:headEnd/>
            <a:tailEnd/>
          </a:ln>
          <a:effectLst/>
        </p:spPr>
        <p:txBody>
          <a:bodyPr wrap="none" anchor="ctr"/>
          <a:lstStyle/>
          <a:p>
            <a:pPr marL="342900" indent="-342900" eaLnBrk="0" hangingPunct="0">
              <a:buAutoNum type="arabicPeriod" startAt="3"/>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condition in which there is great discrepancy </a:t>
            </a:r>
            <a:endParaRPr lang="en-US" b="1" dirty="0" smtClean="0">
              <a:latin typeface="Arial" panose="020B0604020202020204" pitchFamily="34" charset="0"/>
              <a:cs typeface="Arial" panose="020B0604020202020204" pitchFamily="34" charset="0"/>
            </a:endParaRPr>
          </a:p>
          <a:p>
            <a:pPr marL="342900" indent="-342900" eaLnBrk="0" hangingPunct="0"/>
            <a:r>
              <a:rPr lang="en-US" b="1" dirty="0" smtClean="0">
                <a:latin typeface="Arial" panose="020B0604020202020204" pitchFamily="34" charset="0"/>
                <a:cs typeface="Arial" panose="020B0604020202020204" pitchFamily="34" charset="0"/>
              </a:rPr>
              <a:t>	between </a:t>
            </a:r>
            <a:r>
              <a:rPr lang="en-US" b="1" dirty="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demands made </a:t>
            </a:r>
            <a:r>
              <a:rPr lang="en-US" b="1" dirty="0">
                <a:latin typeface="Arial" panose="020B0604020202020204" pitchFamily="34" charset="0"/>
                <a:cs typeface="Arial" panose="020B0604020202020204" pitchFamily="34" charset="0"/>
              </a:rPr>
              <a:t>on an organism </a:t>
            </a:r>
            <a:r>
              <a:rPr lang="en-US" b="1" dirty="0" smtClean="0">
                <a:latin typeface="Arial" panose="020B0604020202020204" pitchFamily="34" charset="0"/>
                <a:cs typeface="Arial" panose="020B0604020202020204" pitchFamily="34" charset="0"/>
              </a:rPr>
              <a:t>&amp;</a:t>
            </a:r>
          </a:p>
          <a:p>
            <a:pPr marL="342900" indent="-342900" eaLnBrk="0" hangingPunct="0"/>
            <a:r>
              <a:rPr lang="en-US" b="1" dirty="0" smtClean="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organism’s capability to respond </a:t>
            </a:r>
            <a:r>
              <a:rPr lang="en-US" b="1" dirty="0" smtClean="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Caplan</a:t>
            </a:r>
            <a:r>
              <a:rPr lang="en-US" b="1" dirty="0">
                <a:solidFill>
                  <a:srgbClr val="FF0000"/>
                </a:solidFill>
                <a:latin typeface="Arial" panose="020B0604020202020204" pitchFamily="34" charset="0"/>
                <a:cs typeface="Arial" panose="020B0604020202020204" pitchFamily="34" charset="0"/>
              </a:rPr>
              <a:t>, 1981)</a:t>
            </a:r>
          </a:p>
        </p:txBody>
      </p:sp>
    </p:spTree>
    <p:extLst>
      <p:ext uri="{BB962C8B-B14F-4D97-AF65-F5344CB8AC3E}">
        <p14:creationId xmlns:p14="http://schemas.microsoft.com/office/powerpoint/2010/main" xmlns="" val="67270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28662" y="642918"/>
            <a:ext cx="7634318" cy="409556"/>
          </a:xfrm>
          <a:solidFill>
            <a:schemeClr val="tx2">
              <a:lumMod val="60000"/>
              <a:lumOff val="40000"/>
            </a:schemeClr>
          </a:solidFill>
        </p:spPr>
        <p:txBody>
          <a:bodyPr>
            <a:noAutofit/>
          </a:bodyPr>
          <a:lstStyle/>
          <a:p>
            <a:pPr algn="ctr"/>
            <a:r>
              <a:rPr lang="en-US" sz="2400" dirty="0">
                <a:solidFill>
                  <a:srgbClr val="C00000"/>
                </a:solidFill>
                <a:latin typeface="Kidprint" pitchFamily="66" charset="0"/>
              </a:rPr>
              <a:t>VARIOUS DEFINITIONS OF STRESS</a:t>
            </a:r>
          </a:p>
        </p:txBody>
      </p:sp>
      <p:sp>
        <p:nvSpPr>
          <p:cNvPr id="54275" name="Rectangle 3"/>
          <p:cNvSpPr>
            <a:spLocks noChangeArrowheads="1"/>
          </p:cNvSpPr>
          <p:nvPr/>
        </p:nvSpPr>
        <p:spPr bwMode="auto">
          <a:xfrm>
            <a:off x="785786" y="1500174"/>
            <a:ext cx="3429000" cy="2133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en-US" dirty="0">
                <a:solidFill>
                  <a:srgbClr val="000000"/>
                </a:solidFill>
                <a:latin typeface="Arial" pitchFamily="34" charset="0"/>
                <a:cs typeface="Arial" pitchFamily="34" charset="0"/>
              </a:rPr>
              <a:t>Stress is how a person </a:t>
            </a:r>
          </a:p>
          <a:p>
            <a:pPr algn="ctr" eaLnBrk="0" hangingPunct="0"/>
            <a:r>
              <a:rPr lang="en-US" dirty="0">
                <a:solidFill>
                  <a:srgbClr val="000000"/>
                </a:solidFill>
                <a:latin typeface="Arial" pitchFamily="34" charset="0"/>
                <a:cs typeface="Arial" pitchFamily="34" charset="0"/>
              </a:rPr>
              <a:t>a</a:t>
            </a:r>
            <a:r>
              <a:rPr lang="en-US" dirty="0" smtClean="0">
                <a:solidFill>
                  <a:srgbClr val="000000"/>
                </a:solidFill>
                <a:latin typeface="Arial" pitchFamily="34" charset="0"/>
                <a:cs typeface="Arial" pitchFamily="34" charset="0"/>
              </a:rPr>
              <a:t>ppraises  </a:t>
            </a:r>
            <a:r>
              <a:rPr lang="en-US" dirty="0">
                <a:solidFill>
                  <a:srgbClr val="000000"/>
                </a:solidFill>
                <a:latin typeface="Arial" pitchFamily="34" charset="0"/>
                <a:cs typeface="Arial" pitchFamily="34" charset="0"/>
              </a:rPr>
              <a:t>an event &amp;  </a:t>
            </a:r>
          </a:p>
          <a:p>
            <a:pPr algn="ctr" eaLnBrk="0" hangingPunct="0"/>
            <a:r>
              <a:rPr lang="en-US" dirty="0">
                <a:solidFill>
                  <a:srgbClr val="000000"/>
                </a:solidFill>
                <a:latin typeface="Arial" pitchFamily="34" charset="0"/>
                <a:cs typeface="Arial" pitchFamily="34" charset="0"/>
              </a:rPr>
              <a:t>adapts to </a:t>
            </a:r>
            <a:r>
              <a:rPr lang="en-US" dirty="0" smtClean="0">
                <a:solidFill>
                  <a:srgbClr val="000000"/>
                </a:solidFill>
                <a:latin typeface="Arial" pitchFamily="34" charset="0"/>
                <a:cs typeface="Arial" pitchFamily="34" charset="0"/>
              </a:rPr>
              <a:t>it. </a:t>
            </a:r>
            <a:endParaRPr lang="en-US" dirty="0">
              <a:solidFill>
                <a:srgbClr val="000000"/>
              </a:solidFill>
              <a:latin typeface="Arial" pitchFamily="34" charset="0"/>
              <a:cs typeface="Arial" pitchFamily="34" charset="0"/>
            </a:endParaRPr>
          </a:p>
          <a:p>
            <a:pPr algn="ctr" eaLnBrk="0" hangingPunct="0"/>
            <a:r>
              <a:rPr lang="en-US" sz="2000" dirty="0">
                <a:solidFill>
                  <a:srgbClr val="FF0000"/>
                </a:solidFill>
                <a:latin typeface="Arial" pitchFamily="34" charset="0"/>
                <a:cs typeface="Arial" pitchFamily="34" charset="0"/>
              </a:rPr>
              <a:t>(</a:t>
            </a:r>
            <a:r>
              <a:rPr lang="en-US" sz="2000" dirty="0" err="1">
                <a:solidFill>
                  <a:srgbClr val="FF0000"/>
                </a:solidFill>
                <a:latin typeface="Arial" pitchFamily="34" charset="0"/>
                <a:cs typeface="Arial" pitchFamily="34" charset="0"/>
              </a:rPr>
              <a:t>Folkman</a:t>
            </a:r>
            <a:r>
              <a:rPr lang="en-US" sz="2000" dirty="0">
                <a:solidFill>
                  <a:srgbClr val="FF0000"/>
                </a:solidFill>
                <a:latin typeface="Arial" pitchFamily="34" charset="0"/>
                <a:cs typeface="Arial" pitchFamily="34" charset="0"/>
              </a:rPr>
              <a:t> &amp; Lazarus, 1984)</a:t>
            </a:r>
          </a:p>
        </p:txBody>
      </p:sp>
      <p:sp>
        <p:nvSpPr>
          <p:cNvPr id="54276" name="Rectangle 4"/>
          <p:cNvSpPr>
            <a:spLocks noChangeArrowheads="1"/>
          </p:cNvSpPr>
          <p:nvPr/>
        </p:nvSpPr>
        <p:spPr bwMode="auto">
          <a:xfrm>
            <a:off x="785786" y="3786190"/>
            <a:ext cx="7772400" cy="2590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r>
              <a:rPr lang="en-US" dirty="0">
                <a:solidFill>
                  <a:srgbClr val="000000"/>
                </a:solidFill>
                <a:latin typeface="Arial" pitchFamily="34" charset="0"/>
                <a:cs typeface="Arial" pitchFamily="34" charset="0"/>
              </a:rPr>
              <a:t>A </a:t>
            </a:r>
            <a:r>
              <a:rPr lang="en-US" sz="2000" dirty="0">
                <a:solidFill>
                  <a:srgbClr val="000000"/>
                </a:solidFill>
                <a:latin typeface="Arial" pitchFamily="34" charset="0"/>
                <a:cs typeface="Arial" pitchFamily="34" charset="0"/>
              </a:rPr>
              <a:t>state of tension that is created when a person responds to the </a:t>
            </a:r>
          </a:p>
          <a:p>
            <a:pPr algn="ctr" eaLnBrk="0" hangingPunct="0"/>
            <a:r>
              <a:rPr lang="en-US" sz="2000" dirty="0">
                <a:solidFill>
                  <a:srgbClr val="000000"/>
                </a:solidFill>
                <a:latin typeface="Arial" pitchFamily="34" charset="0"/>
                <a:cs typeface="Arial" pitchFamily="34" charset="0"/>
              </a:rPr>
              <a:t>demands &amp; Pressures that come from work, family &amp; other external</a:t>
            </a:r>
          </a:p>
          <a:p>
            <a:pPr algn="ctr" eaLnBrk="0" hangingPunct="0"/>
            <a:r>
              <a:rPr lang="en-US" sz="2000" dirty="0">
                <a:solidFill>
                  <a:srgbClr val="000000"/>
                </a:solidFill>
                <a:latin typeface="Arial" pitchFamily="34" charset="0"/>
                <a:cs typeface="Arial" pitchFamily="34" charset="0"/>
              </a:rPr>
              <a:t>sources, as well as those that are generated from self imposed</a:t>
            </a:r>
          </a:p>
          <a:p>
            <a:pPr algn="ctr" eaLnBrk="0" hangingPunct="0"/>
            <a:r>
              <a:rPr lang="en-US" sz="2000" dirty="0">
                <a:solidFill>
                  <a:srgbClr val="000000"/>
                </a:solidFill>
                <a:latin typeface="Arial" pitchFamily="34" charset="0"/>
                <a:cs typeface="Arial" pitchFamily="34" charset="0"/>
              </a:rPr>
              <a:t>demands, obligations &amp; self </a:t>
            </a:r>
            <a:r>
              <a:rPr lang="en-US" sz="2000" dirty="0" smtClean="0">
                <a:solidFill>
                  <a:srgbClr val="000000"/>
                </a:solidFill>
                <a:latin typeface="Arial" pitchFamily="34" charset="0"/>
                <a:cs typeface="Arial" pitchFamily="34" charset="0"/>
              </a:rPr>
              <a:t>criticism. </a:t>
            </a:r>
            <a:endParaRPr lang="en-US" sz="2000" dirty="0">
              <a:solidFill>
                <a:srgbClr val="000000"/>
              </a:solidFill>
              <a:latin typeface="Arial" pitchFamily="34" charset="0"/>
              <a:cs typeface="Arial" pitchFamily="34" charset="0"/>
            </a:endParaRPr>
          </a:p>
          <a:p>
            <a:pPr algn="ctr" eaLnBrk="0" hangingPunct="0"/>
            <a:r>
              <a:rPr lang="en-US" sz="2000" dirty="0">
                <a:latin typeface="Arial" pitchFamily="34" charset="0"/>
                <a:cs typeface="Arial" pitchFamily="34" charset="0"/>
              </a:rPr>
              <a:t>.</a:t>
            </a:r>
          </a:p>
          <a:p>
            <a:pPr algn="ctr" eaLnBrk="0" hangingPunct="0"/>
            <a:r>
              <a:rPr lang="en-US" dirty="0">
                <a:solidFill>
                  <a:srgbClr val="FF0000"/>
                </a:solidFill>
                <a:latin typeface="Arial" pitchFamily="34" charset="0"/>
                <a:cs typeface="Arial" pitchFamily="34" charset="0"/>
              </a:rPr>
              <a:t> (http: //www.stressfree.com) </a:t>
            </a:r>
          </a:p>
        </p:txBody>
      </p:sp>
      <p:sp>
        <p:nvSpPr>
          <p:cNvPr id="54277" name="Rectangle 5"/>
          <p:cNvSpPr>
            <a:spLocks noChangeArrowheads="1"/>
          </p:cNvSpPr>
          <p:nvPr/>
        </p:nvSpPr>
        <p:spPr bwMode="auto">
          <a:xfrm>
            <a:off x="4429124" y="1500174"/>
            <a:ext cx="4343400" cy="2133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dirty="0">
                <a:solidFill>
                  <a:srgbClr val="000000"/>
                </a:solidFill>
                <a:latin typeface="Arial" pitchFamily="34" charset="0"/>
                <a:cs typeface="Arial" pitchFamily="34" charset="0"/>
              </a:rPr>
              <a:t>Any situation perceived as</a:t>
            </a:r>
          </a:p>
          <a:p>
            <a:pPr algn="ctr" eaLnBrk="0" hangingPunct="0"/>
            <a:r>
              <a:rPr lang="en-US" dirty="0">
                <a:solidFill>
                  <a:srgbClr val="000000"/>
                </a:solidFill>
                <a:latin typeface="Arial" pitchFamily="34" charset="0"/>
                <a:cs typeface="Arial" pitchFamily="34" charset="0"/>
              </a:rPr>
              <a:t> threatening  one’s well-being </a:t>
            </a:r>
          </a:p>
          <a:p>
            <a:pPr algn="ctr" eaLnBrk="0" hangingPunct="0"/>
            <a:r>
              <a:rPr lang="en-US" dirty="0">
                <a:solidFill>
                  <a:srgbClr val="000000"/>
                </a:solidFill>
                <a:latin typeface="Arial" pitchFamily="34" charset="0"/>
                <a:cs typeface="Arial" pitchFamily="34" charset="0"/>
              </a:rPr>
              <a:t>&amp; difficult to </a:t>
            </a:r>
            <a:r>
              <a:rPr lang="en-US" dirty="0" smtClean="0">
                <a:solidFill>
                  <a:srgbClr val="000000"/>
                </a:solidFill>
                <a:latin typeface="Arial" pitchFamily="34" charset="0"/>
                <a:cs typeface="Arial" pitchFamily="34" charset="0"/>
              </a:rPr>
              <a:t>handle.</a:t>
            </a:r>
            <a:endParaRPr lang="en-US" dirty="0">
              <a:solidFill>
                <a:srgbClr val="000000"/>
              </a:solidFill>
              <a:latin typeface="Arial" pitchFamily="34" charset="0"/>
              <a:cs typeface="Arial" pitchFamily="34" charset="0"/>
            </a:endParaRPr>
          </a:p>
          <a:p>
            <a:pPr algn="ctr" eaLnBrk="0" hangingPunct="0"/>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Weiten</a:t>
            </a:r>
            <a:r>
              <a:rPr lang="en-US" dirty="0">
                <a:solidFill>
                  <a:srgbClr val="FF0000"/>
                </a:solidFill>
                <a:latin typeface="Arial" pitchFamily="34" charset="0"/>
                <a:cs typeface="Arial" pitchFamily="34" charset="0"/>
              </a:rPr>
              <a:t> &amp; Lloyd, 1994)</a:t>
            </a:r>
          </a:p>
        </p:txBody>
      </p:sp>
    </p:spTree>
    <p:extLst>
      <p:ext uri="{BB962C8B-B14F-4D97-AF65-F5344CB8AC3E}">
        <p14:creationId xmlns:p14="http://schemas.microsoft.com/office/powerpoint/2010/main" xmlns="" val="367780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00034" y="428604"/>
            <a:ext cx="8072494" cy="3643338"/>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nSpc>
                <a:spcPct val="90000"/>
              </a:lnSpc>
              <a:buFontTx/>
              <a:buNone/>
            </a:pPr>
            <a:r>
              <a:rPr lang="en-CA" sz="1800" b="1" i="1" dirty="0" err="1">
                <a:solidFill>
                  <a:srgbClr val="FFC000"/>
                </a:solidFill>
              </a:rPr>
              <a:t>Aldwin</a:t>
            </a:r>
            <a:r>
              <a:rPr lang="en-CA" sz="1800" b="1" i="1" dirty="0">
                <a:solidFill>
                  <a:srgbClr val="FFC000"/>
                </a:solidFill>
              </a:rPr>
              <a:t> (1994)</a:t>
            </a:r>
            <a:endParaRPr lang="en-CA" sz="1800" b="1" dirty="0">
              <a:solidFill>
                <a:srgbClr val="FFC000"/>
              </a:solidFill>
            </a:endParaRPr>
          </a:p>
          <a:p>
            <a:pPr>
              <a:lnSpc>
                <a:spcPct val="90000"/>
              </a:lnSpc>
            </a:pPr>
            <a:r>
              <a:rPr lang="en-CA" sz="1800" dirty="0">
                <a:solidFill>
                  <a:schemeClr val="bg1"/>
                </a:solidFill>
              </a:rPr>
              <a:t>Quality of experience, produced through a person-environment transaction, that through over- or under-arousal, results in psychological or physiological distress</a:t>
            </a:r>
          </a:p>
          <a:p>
            <a:pPr>
              <a:lnSpc>
                <a:spcPct val="90000"/>
              </a:lnSpc>
              <a:buFontTx/>
              <a:buNone/>
            </a:pPr>
            <a:r>
              <a:rPr lang="en-CA" sz="1800" b="1" i="1" dirty="0">
                <a:solidFill>
                  <a:srgbClr val="FFC000"/>
                </a:solidFill>
              </a:rPr>
              <a:t>Hans </a:t>
            </a:r>
            <a:r>
              <a:rPr lang="en-CA" sz="1800" b="1" i="1" dirty="0" err="1">
                <a:solidFill>
                  <a:srgbClr val="FFC000"/>
                </a:solidFill>
              </a:rPr>
              <a:t>Selye</a:t>
            </a:r>
            <a:endParaRPr lang="en-CA" sz="1800" b="1" dirty="0">
              <a:solidFill>
                <a:srgbClr val="FFC000"/>
              </a:solidFill>
            </a:endParaRPr>
          </a:p>
          <a:p>
            <a:pPr>
              <a:lnSpc>
                <a:spcPct val="90000"/>
              </a:lnSpc>
            </a:pPr>
            <a:r>
              <a:rPr lang="en-CA" sz="1800" dirty="0">
                <a:solidFill>
                  <a:schemeClr val="bg1"/>
                </a:solidFill>
              </a:rPr>
              <a:t>The non-specific result of any demand upon the body, be the effect mental or somatic</a:t>
            </a:r>
          </a:p>
          <a:p>
            <a:pPr>
              <a:lnSpc>
                <a:spcPct val="90000"/>
              </a:lnSpc>
            </a:pPr>
            <a:r>
              <a:rPr lang="en-CA" sz="1800" b="1" dirty="0">
                <a:solidFill>
                  <a:schemeClr val="bg1"/>
                </a:solidFill>
              </a:rPr>
              <a:t>Eustress is a positive stressful </a:t>
            </a:r>
            <a:r>
              <a:rPr lang="en-CA" sz="1800" dirty="0">
                <a:solidFill>
                  <a:schemeClr val="bg1"/>
                </a:solidFill>
              </a:rPr>
              <a:t>experience, a state of physical and psychological well-being that is associated with increased motivation and the acceptance of a challenge.  </a:t>
            </a:r>
          </a:p>
          <a:p>
            <a:pPr>
              <a:lnSpc>
                <a:spcPct val="90000"/>
              </a:lnSpc>
            </a:pPr>
            <a:r>
              <a:rPr lang="en-US" sz="1800" dirty="0">
                <a:solidFill>
                  <a:schemeClr val="bg1"/>
                </a:solidFill>
              </a:rPr>
              <a:t>W</a:t>
            </a:r>
            <a:r>
              <a:rPr lang="en-CA" sz="1800" dirty="0">
                <a:solidFill>
                  <a:schemeClr val="bg1"/>
                </a:solidFill>
              </a:rPr>
              <a:t>hat is essential to well-being is a balance to produce an optimal level of arousal</a:t>
            </a:r>
          </a:p>
          <a:p>
            <a:pPr>
              <a:lnSpc>
                <a:spcPct val="90000"/>
              </a:lnSpc>
            </a:pPr>
            <a:r>
              <a:rPr lang="en-CA" sz="1800" dirty="0">
                <a:solidFill>
                  <a:schemeClr val="bg1"/>
                </a:solidFill>
              </a:rPr>
              <a:t>Too little stress can be as harmful as too much</a:t>
            </a:r>
          </a:p>
          <a:p>
            <a:pPr>
              <a:lnSpc>
                <a:spcPct val="90000"/>
              </a:lnSpc>
            </a:pPr>
            <a:r>
              <a:rPr lang="en-CA" sz="1800" dirty="0">
                <a:solidFill>
                  <a:schemeClr val="bg1"/>
                </a:solidFill>
              </a:rPr>
              <a:t>Stress can result from being over- or under-stimulated</a:t>
            </a:r>
            <a:endParaRPr lang="en-US" sz="1800" dirty="0">
              <a:solidFill>
                <a:schemeClr val="bg1"/>
              </a:solidFill>
            </a:endParaRPr>
          </a:p>
        </p:txBody>
      </p:sp>
      <p:pic>
        <p:nvPicPr>
          <p:cNvPr id="4" name="Picture 3" descr="stress-management-3-638.jpg"/>
          <p:cNvPicPr>
            <a:picLocks noChangeAspect="1"/>
          </p:cNvPicPr>
          <p:nvPr/>
        </p:nvPicPr>
        <p:blipFill>
          <a:blip r:embed="rId2"/>
          <a:srcRect t="32267" b="9342"/>
          <a:stretch>
            <a:fillRect/>
          </a:stretch>
        </p:blipFill>
        <p:spPr>
          <a:xfrm>
            <a:off x="571472" y="4429132"/>
            <a:ext cx="4714908" cy="2000264"/>
          </a:xfrm>
          <a:prstGeom prst="rect">
            <a:avLst/>
          </a:prstGeom>
        </p:spPr>
      </p:pic>
    </p:spTree>
    <p:extLst>
      <p:ext uri="{BB962C8B-B14F-4D97-AF65-F5344CB8AC3E}">
        <p14:creationId xmlns:p14="http://schemas.microsoft.com/office/powerpoint/2010/main" xmlns="" val="363419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27"/>
          <p:cNvSpPr>
            <a:spLocks noGrp="1" noChangeArrowheads="1"/>
          </p:cNvSpPr>
          <p:nvPr>
            <p:ph idx="1"/>
          </p:nvPr>
        </p:nvSpPr>
        <p:spPr>
          <a:xfrm>
            <a:off x="571472" y="428604"/>
            <a:ext cx="8072494" cy="321471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nSpc>
                <a:spcPct val="90000"/>
              </a:lnSpc>
              <a:buFontTx/>
              <a:buNone/>
            </a:pPr>
            <a:r>
              <a:rPr lang="en-CA" sz="1800" b="1" i="1" dirty="0">
                <a:solidFill>
                  <a:srgbClr val="FFC000"/>
                </a:solidFill>
              </a:rPr>
              <a:t>Lazarus &amp; </a:t>
            </a:r>
            <a:r>
              <a:rPr lang="en-CA" sz="1800" b="1" i="1" dirty="0" err="1">
                <a:solidFill>
                  <a:srgbClr val="FFC000"/>
                </a:solidFill>
              </a:rPr>
              <a:t>Folkman</a:t>
            </a:r>
            <a:r>
              <a:rPr lang="en-CA" sz="1800" b="1" i="1" dirty="0">
                <a:solidFill>
                  <a:srgbClr val="FFC000"/>
                </a:solidFill>
              </a:rPr>
              <a:t> (1984)</a:t>
            </a:r>
            <a:endParaRPr lang="en-US" sz="1800" b="1" dirty="0">
              <a:solidFill>
                <a:srgbClr val="FFC000"/>
              </a:solidFill>
            </a:endParaRPr>
          </a:p>
          <a:p>
            <a:pPr>
              <a:lnSpc>
                <a:spcPct val="90000"/>
              </a:lnSpc>
            </a:pPr>
            <a:r>
              <a:rPr lang="en-CA" sz="1800" dirty="0">
                <a:solidFill>
                  <a:schemeClr val="bg1"/>
                </a:solidFill>
              </a:rPr>
              <a:t>A relationship between a person and the environment that is appraised by the person as taxing or exceeding his or her resources and endangering his/her well-being</a:t>
            </a:r>
          </a:p>
          <a:p>
            <a:pPr>
              <a:lnSpc>
                <a:spcPct val="90000"/>
              </a:lnSpc>
            </a:pPr>
            <a:r>
              <a:rPr lang="en-CA" sz="1800" dirty="0">
                <a:solidFill>
                  <a:schemeClr val="bg1"/>
                </a:solidFill>
              </a:rPr>
              <a:t>This definition introduces the important notion of subjective appraisal</a:t>
            </a:r>
          </a:p>
          <a:p>
            <a:pPr>
              <a:lnSpc>
                <a:spcPct val="90000"/>
              </a:lnSpc>
              <a:buFontTx/>
              <a:buNone/>
            </a:pPr>
            <a:r>
              <a:rPr lang="en-CA" sz="1800" b="1" i="1" dirty="0">
                <a:solidFill>
                  <a:srgbClr val="FFC000"/>
                </a:solidFill>
              </a:rPr>
              <a:t>Walter Canon</a:t>
            </a:r>
            <a:endParaRPr lang="en-US" sz="1800" b="1" dirty="0">
              <a:solidFill>
                <a:srgbClr val="FFC000"/>
              </a:solidFill>
            </a:endParaRPr>
          </a:p>
          <a:p>
            <a:pPr>
              <a:lnSpc>
                <a:spcPct val="90000"/>
              </a:lnSpc>
            </a:pPr>
            <a:r>
              <a:rPr lang="en-CA" sz="1800" dirty="0">
                <a:solidFill>
                  <a:schemeClr val="bg1"/>
                </a:solidFill>
              </a:rPr>
              <a:t>Introduced the </a:t>
            </a:r>
            <a:r>
              <a:rPr lang="en-CA" sz="1800" b="1" dirty="0">
                <a:solidFill>
                  <a:schemeClr val="bg1"/>
                </a:solidFill>
              </a:rPr>
              <a:t>concept of homeostasis</a:t>
            </a:r>
            <a:r>
              <a:rPr lang="en-CA" sz="1800" dirty="0">
                <a:solidFill>
                  <a:schemeClr val="bg1"/>
                </a:solidFill>
              </a:rPr>
              <a:t>: body’s attempt at maintaining a stable internal state</a:t>
            </a:r>
          </a:p>
          <a:p>
            <a:pPr>
              <a:lnSpc>
                <a:spcPct val="90000"/>
              </a:lnSpc>
            </a:pPr>
            <a:r>
              <a:rPr lang="en-CA" sz="1800" dirty="0">
                <a:solidFill>
                  <a:schemeClr val="bg1"/>
                </a:solidFill>
              </a:rPr>
              <a:t>Stress challenges </a:t>
            </a:r>
            <a:r>
              <a:rPr lang="en-CA" sz="1800" dirty="0" smtClean="0">
                <a:solidFill>
                  <a:schemeClr val="bg1"/>
                </a:solidFill>
              </a:rPr>
              <a:t>homeostasis</a:t>
            </a:r>
            <a:endParaRPr lang="en-CA" sz="1800" dirty="0">
              <a:solidFill>
                <a:schemeClr val="bg1"/>
              </a:solidFill>
            </a:endParaRPr>
          </a:p>
          <a:p>
            <a:pPr>
              <a:lnSpc>
                <a:spcPct val="90000"/>
              </a:lnSpc>
              <a:buFontTx/>
              <a:buNone/>
            </a:pPr>
            <a:r>
              <a:rPr lang="en-CA" sz="1800" dirty="0">
                <a:solidFill>
                  <a:srgbClr val="C00000"/>
                </a:solidFill>
              </a:rPr>
              <a:t>Fight or Flight response</a:t>
            </a:r>
          </a:p>
          <a:p>
            <a:pPr>
              <a:lnSpc>
                <a:spcPct val="90000"/>
              </a:lnSpc>
            </a:pPr>
            <a:r>
              <a:rPr lang="en-CA" sz="1800" dirty="0">
                <a:solidFill>
                  <a:schemeClr val="bg1"/>
                </a:solidFill>
              </a:rPr>
              <a:t>Complex ANS reaction in preparation for emergencies</a:t>
            </a:r>
            <a:endParaRPr lang="en-US" sz="1800" dirty="0">
              <a:solidFill>
                <a:schemeClr val="bg1"/>
              </a:solidFill>
            </a:endParaRPr>
          </a:p>
        </p:txBody>
      </p:sp>
      <p:pic>
        <p:nvPicPr>
          <p:cNvPr id="5" name="Picture 4" descr="figure1+newArtboard+1-8.png"/>
          <p:cNvPicPr>
            <a:picLocks noChangeAspect="1"/>
          </p:cNvPicPr>
          <p:nvPr/>
        </p:nvPicPr>
        <p:blipFill>
          <a:blip r:embed="rId2"/>
          <a:srcRect l="11340" t="26787" r="12371" b="11439"/>
          <a:stretch>
            <a:fillRect/>
          </a:stretch>
        </p:blipFill>
        <p:spPr>
          <a:xfrm>
            <a:off x="571472" y="3786190"/>
            <a:ext cx="5286412" cy="2500330"/>
          </a:xfrm>
          <a:prstGeom prst="rect">
            <a:avLst/>
          </a:prstGeom>
        </p:spPr>
      </p:pic>
    </p:spTree>
    <p:extLst>
      <p:ext uri="{BB962C8B-B14F-4D97-AF65-F5344CB8AC3E}">
        <p14:creationId xmlns:p14="http://schemas.microsoft.com/office/powerpoint/2010/main" xmlns="" val="3352471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1" Type="http://schemas.openxmlformats.org/officeDocument/2006/relationships/image" Target="../media/image10.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efault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Urba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1_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Custom 1">
      <a:dk1>
        <a:srgbClr val="FFFFFF"/>
      </a:dk1>
      <a:lt1>
        <a:srgbClr val="FFFFFF"/>
      </a:lt1>
      <a:dk2>
        <a:srgbClr val="FFFFFF"/>
      </a:dk2>
      <a:lt2>
        <a:srgbClr val="FFFFFF"/>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Aspec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1_Civic">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_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TotalTime>
  <Words>1695</Words>
  <Application>Microsoft Office PowerPoint</Application>
  <PresentationFormat>On-screen Show (4:3)</PresentationFormat>
  <Paragraphs>184</Paragraphs>
  <Slides>26</Slides>
  <Notes>11</Notes>
  <HiddenSlides>0</HiddenSlides>
  <MMClips>0</MMClips>
  <ScaleCrop>false</ScaleCrop>
  <HeadingPairs>
    <vt:vector size="4" baseType="variant">
      <vt:variant>
        <vt:lpstr>Theme</vt:lpstr>
      </vt:variant>
      <vt:variant>
        <vt:i4>13</vt:i4>
      </vt:variant>
      <vt:variant>
        <vt:lpstr>Slide Titles</vt:lpstr>
      </vt:variant>
      <vt:variant>
        <vt:i4>26</vt:i4>
      </vt:variant>
    </vt:vector>
  </HeadingPairs>
  <TitlesOfParts>
    <vt:vector size="39" baseType="lpstr">
      <vt:lpstr>Default Theme</vt:lpstr>
      <vt:lpstr>Foundry</vt:lpstr>
      <vt:lpstr>Civic</vt:lpstr>
      <vt:lpstr>1_Metro</vt:lpstr>
      <vt:lpstr>Aspect</vt:lpstr>
      <vt:lpstr>1_Civic</vt:lpstr>
      <vt:lpstr>Concourse</vt:lpstr>
      <vt:lpstr>1_Concourse</vt:lpstr>
      <vt:lpstr>Apex</vt:lpstr>
      <vt:lpstr>Oriel</vt:lpstr>
      <vt:lpstr>1_Aspect</vt:lpstr>
      <vt:lpstr>Urban</vt:lpstr>
      <vt:lpstr>1_Urban</vt:lpstr>
      <vt:lpstr>WEEK 1: INTRODUCTION &amp; CONCEPTS FEM3105</vt:lpstr>
      <vt:lpstr>FEM 3105 STRESS &amp; COPING 3(3+0)</vt:lpstr>
      <vt:lpstr>Slide 3</vt:lpstr>
      <vt:lpstr>Slide 4</vt:lpstr>
      <vt:lpstr>Slide 5</vt:lpstr>
      <vt:lpstr>VARIOUS DEFINITIONS OF STRESS (INDIVIDUALS)</vt:lpstr>
      <vt:lpstr>VARIOUS DEFINITIONS OF STRESS</vt:lpstr>
      <vt:lpstr>Slide 8</vt:lpstr>
      <vt:lpstr>Slide 9</vt:lpstr>
      <vt:lpstr>Slide 10</vt:lpstr>
      <vt:lpstr>WHAT CAUSES STRESS ?</vt:lpstr>
      <vt:lpstr>Current Scenario…..? MENTAL AND PHYSICAL HEALTH</vt:lpstr>
      <vt:lpstr>Slide 13</vt:lpstr>
      <vt:lpstr>Slide 14</vt:lpstr>
      <vt:lpstr>What is … </vt:lpstr>
      <vt:lpstr>WHAT IS FAMILY CRISIS</vt:lpstr>
      <vt:lpstr>Slide 17</vt:lpstr>
      <vt:lpstr>WHAT ARE ‘DAILY HASSLES’ (Lazarus &amp; De Longis, 1988, Kanner 1981)</vt:lpstr>
      <vt:lpstr>Slide 19</vt:lpstr>
      <vt:lpstr>Coping…</vt:lpstr>
      <vt:lpstr>Slide 21</vt:lpstr>
      <vt:lpstr>WHAT IS ADAPTATION?</vt:lpstr>
      <vt:lpstr>CONCLUSION</vt:lpstr>
      <vt:lpstr>Slide 24</vt:lpstr>
      <vt:lpstr>Comparative….Islamic Perspectives</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  INTRODUCTION &amp; CONCEPTS</dc:title>
  <dc:creator>Thiresyinie Tamil chelvam</dc:creator>
  <cp:lastModifiedBy>Thiresyinie Tamil chelvam</cp:lastModifiedBy>
  <cp:revision>68</cp:revision>
  <dcterms:created xsi:type="dcterms:W3CDTF">2021-03-20T06:48:15Z</dcterms:created>
  <dcterms:modified xsi:type="dcterms:W3CDTF">2021-04-08T11:33:47Z</dcterms:modified>
</cp:coreProperties>
</file>